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65"/>
  </p:notesMasterIdLst>
  <p:handoutMasterIdLst>
    <p:handoutMasterId r:id="rId66"/>
  </p:handoutMasterIdLst>
  <p:sldIdLst>
    <p:sldId id="256" r:id="rId5"/>
    <p:sldId id="273" r:id="rId6"/>
    <p:sldId id="263" r:id="rId7"/>
    <p:sldId id="264" r:id="rId8"/>
    <p:sldId id="274" r:id="rId9"/>
    <p:sldId id="275" r:id="rId10"/>
    <p:sldId id="276" r:id="rId11"/>
    <p:sldId id="277" r:id="rId12"/>
    <p:sldId id="282" r:id="rId13"/>
    <p:sldId id="283" r:id="rId14"/>
    <p:sldId id="278" r:id="rId15"/>
    <p:sldId id="279" r:id="rId16"/>
    <p:sldId id="284" r:id="rId17"/>
    <p:sldId id="285" r:id="rId18"/>
    <p:sldId id="280"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328" r:id="rId61"/>
    <p:sldId id="329" r:id="rId62"/>
    <p:sldId id="330" r:id="rId63"/>
    <p:sldId id="281" r:id="rId64"/>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C83299-3ED4-4B2F-9506-AB9AB4A2E588}" v="9" dt="2020-05-20T13:33:40.1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98" d="100"/>
          <a:sy n="98" d="100"/>
        </p:scale>
        <p:origin x="28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Porter" userId="caeb4aa7-6afb-46a3-a995-19b0c182e2ba" providerId="ADAL" clId="{C9C83299-3ED4-4B2F-9506-AB9AB4A2E588}"/>
    <pc:docChg chg="undo custSel addSld delSld modSld sldOrd">
      <pc:chgData name="Mr Porter" userId="caeb4aa7-6afb-46a3-a995-19b0c182e2ba" providerId="ADAL" clId="{C9C83299-3ED4-4B2F-9506-AB9AB4A2E588}" dt="2020-05-20T14:00:22.386" v="1014" actId="20577"/>
      <pc:docMkLst>
        <pc:docMk/>
      </pc:docMkLst>
      <pc:sldChg chg="modSp mod">
        <pc:chgData name="Mr Porter" userId="caeb4aa7-6afb-46a3-a995-19b0c182e2ba" providerId="ADAL" clId="{C9C83299-3ED4-4B2F-9506-AB9AB4A2E588}" dt="2020-05-20T13:59:33.574" v="908" actId="20577"/>
        <pc:sldMkLst>
          <pc:docMk/>
          <pc:sldMk cId="2155342367" sldId="265"/>
        </pc:sldMkLst>
        <pc:spChg chg="mod">
          <ac:chgData name="Mr Porter" userId="caeb4aa7-6afb-46a3-a995-19b0c182e2ba" providerId="ADAL" clId="{C9C83299-3ED4-4B2F-9506-AB9AB4A2E588}" dt="2020-05-20T13:59:33.574" v="908" actId="20577"/>
          <ac:spMkLst>
            <pc:docMk/>
            <pc:sldMk cId="2155342367" sldId="265"/>
            <ac:spMk id="2" creationId="{00000000-0000-0000-0000-000000000000}"/>
          </ac:spMkLst>
        </pc:spChg>
      </pc:sldChg>
      <pc:sldChg chg="modSp mod">
        <pc:chgData name="Mr Porter" userId="caeb4aa7-6afb-46a3-a995-19b0c182e2ba" providerId="ADAL" clId="{C9C83299-3ED4-4B2F-9506-AB9AB4A2E588}" dt="2020-05-20T13:59:30.587" v="906" actId="20577"/>
        <pc:sldMkLst>
          <pc:docMk/>
          <pc:sldMk cId="2902569607" sldId="266"/>
        </pc:sldMkLst>
        <pc:spChg chg="mod">
          <ac:chgData name="Mr Porter" userId="caeb4aa7-6afb-46a3-a995-19b0c182e2ba" providerId="ADAL" clId="{C9C83299-3ED4-4B2F-9506-AB9AB4A2E588}" dt="2020-05-20T13:59:30.587" v="906" actId="20577"/>
          <ac:spMkLst>
            <pc:docMk/>
            <pc:sldMk cId="2902569607" sldId="266"/>
            <ac:spMk id="2" creationId="{00000000-0000-0000-0000-000000000000}"/>
          </ac:spMkLst>
        </pc:spChg>
      </pc:sldChg>
      <pc:sldChg chg="modSp add mod ord">
        <pc:chgData name="Mr Porter" userId="caeb4aa7-6afb-46a3-a995-19b0c182e2ba" providerId="ADAL" clId="{C9C83299-3ED4-4B2F-9506-AB9AB4A2E588}" dt="2020-05-20T13:12:32.590" v="628" actId="27636"/>
        <pc:sldMkLst>
          <pc:docMk/>
          <pc:sldMk cId="2643239013" sldId="270"/>
        </pc:sldMkLst>
        <pc:spChg chg="mod">
          <ac:chgData name="Mr Porter" userId="caeb4aa7-6afb-46a3-a995-19b0c182e2ba" providerId="ADAL" clId="{C9C83299-3ED4-4B2F-9506-AB9AB4A2E588}" dt="2020-05-20T13:12:32.590" v="628" actId="27636"/>
          <ac:spMkLst>
            <pc:docMk/>
            <pc:sldMk cId="2643239013" sldId="270"/>
            <ac:spMk id="2" creationId="{00000000-0000-0000-0000-000000000000}"/>
          </ac:spMkLst>
        </pc:spChg>
        <pc:spChg chg="mod">
          <ac:chgData name="Mr Porter" userId="caeb4aa7-6afb-46a3-a995-19b0c182e2ba" providerId="ADAL" clId="{C9C83299-3ED4-4B2F-9506-AB9AB4A2E588}" dt="2020-05-20T13:07:51.425" v="9" actId="20577"/>
          <ac:spMkLst>
            <pc:docMk/>
            <pc:sldMk cId="2643239013" sldId="270"/>
            <ac:spMk id="4" creationId="{00000000-0000-0000-0000-000000000000}"/>
          </ac:spMkLst>
        </pc:spChg>
      </pc:sldChg>
      <pc:sldChg chg="addSp delSp modSp add del mod setBg delDesignElem">
        <pc:chgData name="Mr Porter" userId="caeb4aa7-6afb-46a3-a995-19b0c182e2ba" providerId="ADAL" clId="{C9C83299-3ED4-4B2F-9506-AB9AB4A2E588}" dt="2020-05-20T14:00:22.386" v="1014" actId="20577"/>
        <pc:sldMkLst>
          <pc:docMk/>
          <pc:sldMk cId="2665239055" sldId="271"/>
        </pc:sldMkLst>
        <pc:spChg chg="mod">
          <ac:chgData name="Mr Porter" userId="caeb4aa7-6afb-46a3-a995-19b0c182e2ba" providerId="ADAL" clId="{C9C83299-3ED4-4B2F-9506-AB9AB4A2E588}" dt="2020-05-20T14:00:22.386" v="1014" actId="20577"/>
          <ac:spMkLst>
            <pc:docMk/>
            <pc:sldMk cId="2665239055" sldId="271"/>
            <ac:spMk id="2" creationId="{00000000-0000-0000-0000-000000000000}"/>
          </ac:spMkLst>
        </pc:spChg>
        <pc:spChg chg="add del">
          <ac:chgData name="Mr Porter" userId="caeb4aa7-6afb-46a3-a995-19b0c182e2ba" providerId="ADAL" clId="{C9C83299-3ED4-4B2F-9506-AB9AB4A2E588}" dt="2020-05-20T13:33:29.705" v="631"/>
          <ac:spMkLst>
            <pc:docMk/>
            <pc:sldMk cId="2665239055" sldId="271"/>
            <ac:spMk id="71" creationId="{4FAE1107-CEC3-4041-8BAA-CDB6F6759B35}"/>
          </ac:spMkLst>
        </pc:spChg>
        <pc:cxnChg chg="add del">
          <ac:chgData name="Mr Porter" userId="caeb4aa7-6afb-46a3-a995-19b0c182e2ba" providerId="ADAL" clId="{C9C83299-3ED4-4B2F-9506-AB9AB4A2E588}" dt="2020-05-20T13:33:29.705" v="631"/>
          <ac:cxnSpMkLst>
            <pc:docMk/>
            <pc:sldMk cId="2665239055" sldId="271"/>
            <ac:cxnSpMk id="73" creationId="{1AEA88FB-F5DD-45CE-AAE1-7B33D0ABDD25}"/>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3F320B4C-66E5-4436-BE3F-306C45911FCF}" type="datetimeFigureOut">
              <a:rPr lang="en-GB" smtClean="0"/>
              <a:pPr/>
              <a:t>20/09/2021</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1E75568E-D5A0-4573-AFB6-00F5380AE102}" type="slidenum">
              <a:rPr lang="en-GB" smtClean="0"/>
              <a:pPr/>
              <a:t>‹#›</a:t>
            </a:fld>
            <a:endParaRPr lang="en-GB"/>
          </a:p>
        </p:txBody>
      </p:sp>
    </p:spTree>
    <p:extLst>
      <p:ext uri="{BB962C8B-B14F-4D97-AF65-F5344CB8AC3E}">
        <p14:creationId xmlns:p14="http://schemas.microsoft.com/office/powerpoint/2010/main" val="1135627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B3E8A481-4D74-4616-8752-6DB84BB7BECE}" type="datetimeFigureOut">
              <a:rPr lang="en-GB" smtClean="0"/>
              <a:t>20/09/2021</a:t>
            </a:fld>
            <a:endParaRPr lang="en-GB"/>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9A7BEBA0-6DAA-45F4-8649-B50BE501B04E}" type="slidenum">
              <a:rPr lang="en-GB" smtClean="0"/>
              <a:t>‹#›</a:t>
            </a:fld>
            <a:endParaRPr lang="en-GB"/>
          </a:p>
        </p:txBody>
      </p:sp>
    </p:spTree>
    <p:extLst>
      <p:ext uri="{BB962C8B-B14F-4D97-AF65-F5344CB8AC3E}">
        <p14:creationId xmlns:p14="http://schemas.microsoft.com/office/powerpoint/2010/main" val="168809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132101F-1C78-4A35-B9B9-FA3BC2678EB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6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89513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83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7318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2101F-1C78-4A35-B9B9-FA3BC2678EB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76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32101F-1C78-4A35-B9B9-FA3BC2678EB9}"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75609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32101F-1C78-4A35-B9B9-FA3BC2678EB9}" type="datetimeFigureOut">
              <a:rPr lang="en-US" smtClean="0"/>
              <a:pPr/>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45425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32101F-1C78-4A35-B9B9-FA3BC2678EB9}" type="datetimeFigureOut">
              <a:rPr lang="en-US" smtClean="0"/>
              <a:pPr/>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78731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2101F-1C78-4A35-B9B9-FA3BC2678EB9}" type="datetimeFigureOut">
              <a:rPr lang="en-US" smtClean="0"/>
              <a:pPr/>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45037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9736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16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32101F-1C78-4A35-B9B9-FA3BC2678EB9}" type="datetimeFigureOut">
              <a:rPr lang="en-US" smtClean="0"/>
              <a:pPr/>
              <a:t>9/20/2021</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38D3F3-DB27-4CBF-864A-E28263BCB96D}"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5763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4.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5.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image" Target="../media/image76.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2FDF0794-1B86-42B2-B8C7-F60123E638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 y="0"/>
            <a:ext cx="9141545"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997" t="3463" r="2750" b="3048"/>
          <a:stretch/>
        </p:blipFill>
        <p:spPr>
          <a:xfrm>
            <a:off x="0" y="0"/>
            <a:ext cx="9143999" cy="6949864"/>
          </a:xfrm>
          <a:prstGeom prst="rect">
            <a:avLst/>
          </a:prstGeom>
        </p:spPr>
      </p:pic>
      <p:sp>
        <p:nvSpPr>
          <p:cNvPr id="16" name="Rectangle 10">
            <a:extLst>
              <a:ext uri="{FF2B5EF4-FFF2-40B4-BE49-F238E27FC236}">
                <a16:creationId xmlns:a16="http://schemas.microsoft.com/office/drawing/2014/main" id="{EAA48FC5-3C83-4F1B-BC33-DF0B588F83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2589" y="3064931"/>
            <a:ext cx="6221411"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32011" y="3429000"/>
            <a:ext cx="5626239" cy="1090938"/>
          </a:xfrm>
        </p:spPr>
        <p:txBody>
          <a:bodyPr anchor="b">
            <a:normAutofit/>
          </a:bodyPr>
          <a:lstStyle/>
          <a:p>
            <a:pPr algn="l"/>
            <a:r>
              <a:rPr lang="en-GB" sz="3700" dirty="0">
                <a:solidFill>
                  <a:srgbClr val="FFFFFF"/>
                </a:solidFill>
              </a:rPr>
              <a:t>higher Design &amp; Manufacture</a:t>
            </a:r>
          </a:p>
        </p:txBody>
      </p:sp>
      <p:sp>
        <p:nvSpPr>
          <p:cNvPr id="3" name="Subtitle 2"/>
          <p:cNvSpPr>
            <a:spLocks noGrp="1"/>
          </p:cNvSpPr>
          <p:nvPr>
            <p:ph type="subTitle" idx="1"/>
          </p:nvPr>
        </p:nvSpPr>
        <p:spPr>
          <a:xfrm>
            <a:off x="3232011" y="4779313"/>
            <a:ext cx="5626238" cy="514816"/>
          </a:xfrm>
        </p:spPr>
        <p:txBody>
          <a:bodyPr anchor="t">
            <a:normAutofit/>
          </a:bodyPr>
          <a:lstStyle/>
          <a:p>
            <a:r>
              <a:rPr lang="en-GB" sz="2000" dirty="0" smtClean="0">
                <a:solidFill>
                  <a:srgbClr val="FFFFFF"/>
                </a:solidFill>
              </a:rPr>
              <a:t>An introduction to wood</a:t>
            </a:r>
            <a:endParaRPr lang="en-GB" sz="2000" dirty="0">
              <a:solidFill>
                <a:srgbClr val="FFFFFF"/>
              </a:solidFill>
            </a:endParaRPr>
          </a:p>
        </p:txBody>
      </p:sp>
      <p:cxnSp>
        <p:nvCxnSpPr>
          <p:cNvPr id="17" name="Straight Connector 12">
            <a:extLst>
              <a:ext uri="{FF2B5EF4-FFF2-40B4-BE49-F238E27FC236}">
                <a16:creationId xmlns:a16="http://schemas.microsoft.com/office/drawing/2014/main" id="{62F01714-1A39-4194-BD47-8A9960C5998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2011" y="4666480"/>
            <a:ext cx="5124375" cy="0"/>
          </a:xfrm>
          <a:prstGeom prst="line">
            <a:avLst/>
          </a:prstGeom>
          <a:ln w="22225">
            <a:solidFill>
              <a:srgbClr val="CE346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6514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www.coniferousforest.com/wp-content/uploads/2019/08/Coniferous-Trees.jpg">
            <a:extLst>
              <a:ext uri="{FF2B5EF4-FFF2-40B4-BE49-F238E27FC236}">
                <a16:creationId xmlns:a16="http://schemas.microsoft.com/office/drawing/2014/main" id="{07E66029-5077-4F56-877C-EA65429277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572500" cy="657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885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0" y="804333"/>
            <a:ext cx="3267517" cy="5249334"/>
          </a:xfrm>
        </p:spPr>
        <p:txBody>
          <a:bodyPr>
            <a:normAutofit/>
          </a:bodyPr>
          <a:lstStyle/>
          <a:p>
            <a:pPr algn="r"/>
            <a:r>
              <a:rPr lang="en-GB" sz="4800" dirty="0" smtClean="0">
                <a:solidFill>
                  <a:srgbClr val="FFFFFF"/>
                </a:solidFill>
              </a:rPr>
              <a:t>hardwoods</a:t>
            </a:r>
            <a:endParaRPr lang="en-GB" sz="4800" dirty="0">
              <a:solidFill>
                <a:srgbClr val="FFFFFF"/>
              </a:solidFill>
            </a:endParaRPr>
          </a:p>
        </p:txBody>
      </p:sp>
      <p:sp>
        <p:nvSpPr>
          <p:cNvPr id="2" name="Content Placeholder 1"/>
          <p:cNvSpPr>
            <a:spLocks noGrp="1"/>
          </p:cNvSpPr>
          <p:nvPr>
            <p:ph idx="1"/>
          </p:nvPr>
        </p:nvSpPr>
        <p:spPr>
          <a:xfrm>
            <a:off x="3690906" y="476672"/>
            <a:ext cx="5201573" cy="6264696"/>
          </a:xfrm>
        </p:spPr>
        <p:txBody>
          <a:bodyPr anchor="ctr">
            <a:noAutofit/>
          </a:bodyPr>
          <a:lstStyle/>
          <a:p>
            <a:pPr marL="342900" lvl="0" indent="-342900" fontAlgn="base">
              <a:lnSpc>
                <a:spcPct val="100000"/>
              </a:lnSpc>
              <a:spcBef>
                <a:spcPts val="0"/>
              </a:spcBef>
              <a:spcAft>
                <a:spcPts val="0"/>
              </a:spcAft>
              <a:buClrTx/>
              <a:buSzTx/>
              <a:buFont typeface="Arial" charset="0"/>
              <a:buChar char="•"/>
              <a:defRPr/>
            </a:pPr>
            <a:r>
              <a:rPr lang="en-US" dirty="0"/>
              <a:t>Hardwoods are grown in regions with warm temperatures such as tropical climates. Hardwood tree growth is generally </a:t>
            </a:r>
            <a:r>
              <a:rPr lang="en-US" b="1" dirty="0"/>
              <a:t>slow</a:t>
            </a:r>
            <a:r>
              <a:rPr lang="en-US" dirty="0"/>
              <a:t> making this type of wood </a:t>
            </a:r>
            <a:r>
              <a:rPr lang="en-US" b="1" dirty="0"/>
              <a:t>expensive</a:t>
            </a:r>
            <a:r>
              <a:rPr lang="en-US" dirty="0"/>
              <a:t>.</a:t>
            </a:r>
          </a:p>
          <a:p>
            <a:pPr marL="342900" lvl="0" indent="-342900" fontAlgn="base">
              <a:lnSpc>
                <a:spcPct val="100000"/>
              </a:lnSpc>
              <a:spcBef>
                <a:spcPts val="0"/>
              </a:spcBef>
              <a:spcAft>
                <a:spcPts val="0"/>
              </a:spcAft>
              <a:buClrTx/>
              <a:buSzTx/>
              <a:buFont typeface="Arial" charset="0"/>
              <a:buChar char="•"/>
              <a:defRPr/>
            </a:pPr>
            <a:endParaRPr lang="en-US" dirty="0"/>
          </a:p>
          <a:p>
            <a:pPr marL="342900" lvl="0" indent="-342900" fontAlgn="base">
              <a:lnSpc>
                <a:spcPct val="100000"/>
              </a:lnSpc>
              <a:spcBef>
                <a:spcPts val="0"/>
              </a:spcBef>
              <a:spcAft>
                <a:spcPts val="0"/>
              </a:spcAft>
              <a:buClrTx/>
              <a:buSzTx/>
              <a:buFont typeface="Arial" charset="0"/>
              <a:buChar char="•"/>
              <a:defRPr/>
            </a:pPr>
            <a:r>
              <a:rPr lang="en-US" b="1" dirty="0"/>
              <a:t>Tropical hardwoods grow more quickly </a:t>
            </a:r>
            <a:r>
              <a:rPr lang="en-US" dirty="0"/>
              <a:t>and to a greater size but their use has been heavily </a:t>
            </a:r>
            <a:r>
              <a:rPr lang="en-US" dirty="0" err="1"/>
              <a:t>criticised</a:t>
            </a:r>
            <a:r>
              <a:rPr lang="en-US" dirty="0"/>
              <a:t> by environmentalists because it contributes to the problems of deforestation.</a:t>
            </a:r>
          </a:p>
          <a:p>
            <a:pPr marL="342900" lvl="0" indent="-342900" fontAlgn="base">
              <a:lnSpc>
                <a:spcPct val="100000"/>
              </a:lnSpc>
              <a:spcBef>
                <a:spcPts val="0"/>
              </a:spcBef>
              <a:spcAft>
                <a:spcPts val="0"/>
              </a:spcAft>
              <a:buClrTx/>
              <a:buSzTx/>
              <a:buFont typeface="Arial" charset="0"/>
              <a:buChar char="•"/>
              <a:defRPr/>
            </a:pPr>
            <a:endParaRPr lang="en-US" dirty="0"/>
          </a:p>
          <a:p>
            <a:pPr marL="342900" lvl="0" indent="-342900" fontAlgn="base">
              <a:lnSpc>
                <a:spcPct val="100000"/>
              </a:lnSpc>
              <a:spcBef>
                <a:spcPts val="0"/>
              </a:spcBef>
              <a:spcAft>
                <a:spcPts val="0"/>
              </a:spcAft>
              <a:buClrTx/>
              <a:buSzTx/>
              <a:buFont typeface="Arial" charset="0"/>
              <a:buChar char="•"/>
              <a:defRPr/>
            </a:pPr>
            <a:r>
              <a:rPr lang="en-US" dirty="0"/>
              <a:t>Forests that are not replanted are lost for all time affecting the atmosphere, soil erosion, rivers etc.</a:t>
            </a:r>
          </a:p>
          <a:p>
            <a:pPr marL="342900" lvl="0" indent="-342900" fontAlgn="base">
              <a:lnSpc>
                <a:spcPct val="100000"/>
              </a:lnSpc>
              <a:spcBef>
                <a:spcPts val="0"/>
              </a:spcBef>
              <a:spcAft>
                <a:spcPts val="0"/>
              </a:spcAft>
              <a:buClrTx/>
              <a:buSzTx/>
              <a:buFont typeface="Arial" charset="0"/>
              <a:buChar char="•"/>
              <a:defRPr/>
            </a:pPr>
            <a:endParaRPr lang="en-US" dirty="0"/>
          </a:p>
          <a:p>
            <a:pPr marL="342900" lvl="0" indent="-342900" fontAlgn="base">
              <a:lnSpc>
                <a:spcPct val="100000"/>
              </a:lnSpc>
              <a:spcBef>
                <a:spcPts val="0"/>
              </a:spcBef>
              <a:spcAft>
                <a:spcPts val="0"/>
              </a:spcAft>
              <a:buClrTx/>
              <a:buSzTx/>
              <a:buFont typeface="Arial" charset="0"/>
              <a:buChar char="•"/>
              <a:defRPr/>
            </a:pPr>
            <a:r>
              <a:rPr lang="en-US" dirty="0"/>
              <a:t>Hardwoods generally have more;</a:t>
            </a:r>
          </a:p>
          <a:p>
            <a:pPr marL="742950" lvl="1" indent="-285750" fontAlgn="base">
              <a:lnSpc>
                <a:spcPct val="100000"/>
              </a:lnSpc>
              <a:spcBef>
                <a:spcPts val="0"/>
              </a:spcBef>
              <a:spcAft>
                <a:spcPts val="0"/>
              </a:spcAft>
              <a:buClrTx/>
              <a:buFont typeface="Arial" charset="0"/>
              <a:buChar char="–"/>
              <a:defRPr/>
            </a:pPr>
            <a:r>
              <a:rPr lang="en-US" sz="2000" i="1" dirty="0"/>
              <a:t>Attractive grain structures</a:t>
            </a:r>
          </a:p>
          <a:p>
            <a:pPr marL="742950" lvl="1" indent="-285750" fontAlgn="base">
              <a:lnSpc>
                <a:spcPct val="100000"/>
              </a:lnSpc>
              <a:spcBef>
                <a:spcPts val="0"/>
              </a:spcBef>
              <a:spcAft>
                <a:spcPts val="0"/>
              </a:spcAft>
              <a:buClrTx/>
              <a:buFont typeface="Arial" charset="0"/>
              <a:buChar char="–"/>
              <a:defRPr/>
            </a:pPr>
            <a:r>
              <a:rPr lang="en-US" sz="2000" i="1" dirty="0"/>
              <a:t>Textures</a:t>
            </a:r>
          </a:p>
          <a:p>
            <a:pPr marL="742950" lvl="1" indent="-285750" fontAlgn="base">
              <a:lnSpc>
                <a:spcPct val="100000"/>
              </a:lnSpc>
              <a:spcBef>
                <a:spcPts val="0"/>
              </a:spcBef>
              <a:spcAft>
                <a:spcPts val="0"/>
              </a:spcAft>
              <a:buClrTx/>
              <a:buFont typeface="Arial" charset="0"/>
              <a:buChar char="–"/>
              <a:defRPr/>
            </a:pPr>
            <a:r>
              <a:rPr lang="en-US" sz="2000" i="1" dirty="0" err="1"/>
              <a:t>Colours</a:t>
            </a:r>
            <a:endParaRPr lang="en-US" sz="2000" i="1" dirty="0"/>
          </a:p>
          <a:p>
            <a:pPr marL="742950" lvl="1" indent="-285750" fontAlgn="base">
              <a:lnSpc>
                <a:spcPct val="100000"/>
              </a:lnSpc>
              <a:spcBef>
                <a:spcPts val="0"/>
              </a:spcBef>
              <a:spcAft>
                <a:spcPts val="0"/>
              </a:spcAft>
              <a:buClrTx/>
              <a:buFont typeface="Arial" charset="0"/>
              <a:buChar char="–"/>
              <a:defRPr/>
            </a:pPr>
            <a:r>
              <a:rPr lang="en-US" sz="2000" i="1" dirty="0"/>
              <a:t>Durability than softwoods.</a:t>
            </a:r>
          </a:p>
          <a:p>
            <a:pPr marL="128016" lvl="1" indent="0">
              <a:buNone/>
            </a:pPr>
            <a:endParaRPr lang="en-GB" sz="2000" dirty="0"/>
          </a:p>
        </p:txBody>
      </p:sp>
      <p:pic>
        <p:nvPicPr>
          <p:cNvPr id="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892675"/>
            <a:ext cx="1779528" cy="196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9528" y="4876222"/>
            <a:ext cx="1711194" cy="196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5116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0" y="804333"/>
            <a:ext cx="3267517" cy="5249334"/>
          </a:xfrm>
        </p:spPr>
        <p:txBody>
          <a:bodyPr>
            <a:normAutofit/>
          </a:bodyPr>
          <a:lstStyle/>
          <a:p>
            <a:pPr algn="r"/>
            <a:r>
              <a:rPr lang="en-GB" sz="4800" dirty="0" smtClean="0">
                <a:solidFill>
                  <a:srgbClr val="FFFFFF"/>
                </a:solidFill>
              </a:rPr>
              <a:t>hardwoods</a:t>
            </a:r>
            <a:endParaRPr lang="en-GB" sz="4800" dirty="0">
              <a:solidFill>
                <a:srgbClr val="FFFFFF"/>
              </a:solidFill>
            </a:endParaRPr>
          </a:p>
        </p:txBody>
      </p:sp>
      <p:sp>
        <p:nvSpPr>
          <p:cNvPr id="2" name="Content Placeholder 1"/>
          <p:cNvSpPr>
            <a:spLocks noGrp="1"/>
          </p:cNvSpPr>
          <p:nvPr>
            <p:ph idx="1"/>
          </p:nvPr>
        </p:nvSpPr>
        <p:spPr>
          <a:xfrm>
            <a:off x="3690906" y="476672"/>
            <a:ext cx="5201573" cy="6264696"/>
          </a:xfrm>
        </p:spPr>
        <p:txBody>
          <a:bodyPr anchor="ctr">
            <a:normAutofit/>
          </a:bodyPr>
          <a:lstStyle/>
          <a:p>
            <a:pPr marL="342900" lvl="0" indent="-342900" eaLnBrk="0" fontAlgn="base" hangingPunct="0">
              <a:lnSpc>
                <a:spcPct val="100000"/>
              </a:lnSpc>
              <a:spcBef>
                <a:spcPct val="20000"/>
              </a:spcBef>
              <a:spcAft>
                <a:spcPts val="800"/>
              </a:spcAft>
              <a:buClrTx/>
              <a:buSzTx/>
              <a:buFont typeface="Arial" charset="0"/>
              <a:buChar char="•"/>
            </a:pPr>
            <a:r>
              <a:rPr lang="en-GB" sz="2400" b="1" dirty="0"/>
              <a:t>Advantages</a:t>
            </a:r>
            <a:r>
              <a:rPr lang="en-GB" sz="2400" dirty="0"/>
              <a:t> of using hardwoods are:</a:t>
            </a:r>
          </a:p>
          <a:p>
            <a:pPr marL="742950" lvl="1" indent="-285750" eaLnBrk="0" fontAlgn="base" hangingPunct="0">
              <a:lnSpc>
                <a:spcPct val="100000"/>
              </a:lnSpc>
              <a:spcBef>
                <a:spcPct val="20000"/>
              </a:spcBef>
              <a:spcAft>
                <a:spcPts val="800"/>
              </a:spcAft>
              <a:buClrTx/>
              <a:buFont typeface="Arial" charset="0"/>
              <a:buChar char="–"/>
            </a:pPr>
            <a:r>
              <a:rPr lang="en-GB" sz="2400" i="1" dirty="0"/>
              <a:t>Durable / Hardwearing</a:t>
            </a:r>
          </a:p>
          <a:p>
            <a:pPr marL="742950" lvl="1" indent="-285750" eaLnBrk="0" fontAlgn="base" hangingPunct="0">
              <a:lnSpc>
                <a:spcPct val="100000"/>
              </a:lnSpc>
              <a:spcBef>
                <a:spcPct val="20000"/>
              </a:spcBef>
              <a:spcAft>
                <a:spcPts val="800"/>
              </a:spcAft>
              <a:buClrTx/>
              <a:buFont typeface="Arial" charset="0"/>
              <a:buChar char="–"/>
            </a:pPr>
            <a:r>
              <a:rPr lang="en-GB" sz="2400" i="1" dirty="0"/>
              <a:t>Aesthetically pleasing</a:t>
            </a:r>
          </a:p>
          <a:p>
            <a:pPr marL="342900" lvl="0" indent="-342900" eaLnBrk="0" fontAlgn="base" hangingPunct="0">
              <a:lnSpc>
                <a:spcPct val="100000"/>
              </a:lnSpc>
              <a:spcBef>
                <a:spcPct val="20000"/>
              </a:spcBef>
              <a:spcAft>
                <a:spcPts val="800"/>
              </a:spcAft>
              <a:buClrTx/>
              <a:buSzTx/>
              <a:buFont typeface="Arial" charset="0"/>
              <a:buChar char="•"/>
            </a:pPr>
            <a:r>
              <a:rPr lang="en-GB" sz="2400" b="1" dirty="0"/>
              <a:t>Disadvantages</a:t>
            </a:r>
            <a:r>
              <a:rPr lang="en-GB" sz="2400" dirty="0"/>
              <a:t> of using hardwoods are:</a:t>
            </a:r>
          </a:p>
          <a:p>
            <a:pPr marL="742950" lvl="1" indent="-285750" eaLnBrk="0" fontAlgn="base" hangingPunct="0">
              <a:lnSpc>
                <a:spcPct val="100000"/>
              </a:lnSpc>
              <a:spcBef>
                <a:spcPct val="20000"/>
              </a:spcBef>
              <a:spcAft>
                <a:spcPts val="800"/>
              </a:spcAft>
              <a:buClrTx/>
              <a:buFont typeface="Arial" charset="0"/>
              <a:buChar char="–"/>
            </a:pPr>
            <a:r>
              <a:rPr lang="en-GB" sz="2400" i="1" dirty="0"/>
              <a:t>More expensive than softwoods</a:t>
            </a:r>
          </a:p>
          <a:p>
            <a:pPr marL="742950" lvl="1" indent="-285750" eaLnBrk="0" fontAlgn="base" hangingPunct="0">
              <a:lnSpc>
                <a:spcPct val="100000"/>
              </a:lnSpc>
              <a:spcBef>
                <a:spcPct val="20000"/>
              </a:spcBef>
              <a:spcAft>
                <a:spcPts val="800"/>
              </a:spcAft>
              <a:buClrTx/>
              <a:buFont typeface="Arial" charset="0"/>
              <a:buChar char="–"/>
            </a:pPr>
            <a:r>
              <a:rPr lang="en-GB" sz="2400" i="1" dirty="0"/>
              <a:t>Grow slowly so not as widely available as softwoods</a:t>
            </a:r>
          </a:p>
          <a:p>
            <a:pPr marL="742950" lvl="1" indent="-285750" eaLnBrk="0" fontAlgn="base" hangingPunct="0">
              <a:lnSpc>
                <a:spcPct val="100000"/>
              </a:lnSpc>
              <a:spcBef>
                <a:spcPct val="20000"/>
              </a:spcBef>
              <a:spcAft>
                <a:spcPts val="800"/>
              </a:spcAft>
              <a:buClrTx/>
              <a:buFont typeface="Arial" charset="0"/>
              <a:buChar char="–"/>
            </a:pPr>
            <a:r>
              <a:rPr lang="en-GB" sz="2400" i="1" dirty="0"/>
              <a:t>Often obtained from rainforests.</a:t>
            </a:r>
          </a:p>
          <a:p>
            <a:pPr marL="0" lvl="0" indent="0" fontAlgn="base">
              <a:lnSpc>
                <a:spcPct val="100000"/>
              </a:lnSpc>
              <a:spcBef>
                <a:spcPts val="0"/>
              </a:spcBef>
              <a:spcAft>
                <a:spcPts val="0"/>
              </a:spcAft>
              <a:buClrTx/>
              <a:buSzTx/>
              <a:buNone/>
              <a:defRPr/>
            </a:pPr>
            <a:endParaRPr lang="en-US" sz="2400" dirty="0"/>
          </a:p>
          <a:p>
            <a:pPr marL="128016" lvl="1" indent="0">
              <a:buNone/>
            </a:pPr>
            <a:endParaRPr lang="en-GB" sz="2400" dirty="0"/>
          </a:p>
        </p:txBody>
      </p:sp>
    </p:spTree>
    <p:extLst>
      <p:ext uri="{BB962C8B-B14F-4D97-AF65-F5344CB8AC3E}">
        <p14:creationId xmlns:p14="http://schemas.microsoft.com/office/powerpoint/2010/main" val="4020991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AD870BFC-E26F-49BA-B470-D92AE65BE601}"/>
              </a:ext>
            </a:extLst>
          </p:cNvPr>
          <p:cNvGraphicFramePr>
            <a:graphicFrameLocks noGrp="1"/>
          </p:cNvGraphicFramePr>
          <p:nvPr>
            <p:extLst/>
          </p:nvPr>
        </p:nvGraphicFramePr>
        <p:xfrm>
          <a:off x="228600" y="381000"/>
          <a:ext cx="8534401" cy="6132633"/>
        </p:xfrm>
        <a:graphic>
          <a:graphicData uri="http://schemas.openxmlformats.org/drawingml/2006/table">
            <a:tbl>
              <a:tblPr/>
              <a:tblGrid>
                <a:gridCol w="1466845">
                  <a:extLst>
                    <a:ext uri="{9D8B030D-6E8A-4147-A177-3AD203B41FA5}">
                      <a16:colId xmlns:a16="http://schemas.microsoft.com/office/drawing/2014/main" val="20000"/>
                    </a:ext>
                  </a:extLst>
                </a:gridCol>
                <a:gridCol w="3156805">
                  <a:extLst>
                    <a:ext uri="{9D8B030D-6E8A-4147-A177-3AD203B41FA5}">
                      <a16:colId xmlns:a16="http://schemas.microsoft.com/office/drawing/2014/main" val="20001"/>
                    </a:ext>
                  </a:extLst>
                </a:gridCol>
                <a:gridCol w="3150667">
                  <a:extLst>
                    <a:ext uri="{9D8B030D-6E8A-4147-A177-3AD203B41FA5}">
                      <a16:colId xmlns:a16="http://schemas.microsoft.com/office/drawing/2014/main" val="20002"/>
                    </a:ext>
                  </a:extLst>
                </a:gridCol>
                <a:gridCol w="760084">
                  <a:extLst>
                    <a:ext uri="{9D8B030D-6E8A-4147-A177-3AD203B41FA5}">
                      <a16:colId xmlns:a16="http://schemas.microsoft.com/office/drawing/2014/main" val="20003"/>
                    </a:ext>
                  </a:extLst>
                </a:gridCol>
              </a:tblGrid>
              <a:tr h="1175950">
                <a:tc>
                  <a:txBody>
                    <a:bodyPr/>
                    <a:lstStyle/>
                    <a:p>
                      <a:pPr marR="0" indent="0" algn="l" rtl="0">
                        <a:spcBef>
                          <a:spcPts val="0"/>
                        </a:spcBef>
                        <a:spcAft>
                          <a:spcPts val="0"/>
                        </a:spcAft>
                      </a:pPr>
                      <a:r>
                        <a:rPr lang="en-GB" sz="1800" b="1" kern="1400" dirty="0">
                          <a:solidFill>
                            <a:srgbClr val="000000"/>
                          </a:solidFill>
                          <a:latin typeface="Comic Sans MS"/>
                        </a:rPr>
                        <a:t>Name</a:t>
                      </a:r>
                      <a:endParaRPr lang="en-GB" sz="1800" kern="1400" dirty="0">
                        <a:solidFill>
                          <a:srgbClr val="000000"/>
                        </a:solidFill>
                        <a:latin typeface="Times New Roman"/>
                      </a:endParaRPr>
                    </a:p>
                  </a:txBody>
                  <a:tcPr marL="34409" marR="34409" marT="34409" marB="34409">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R="0" indent="0" algn="l" rtl="0">
                        <a:spcBef>
                          <a:spcPts val="0"/>
                        </a:spcBef>
                        <a:spcAft>
                          <a:spcPts val="0"/>
                        </a:spcAft>
                      </a:pPr>
                      <a:r>
                        <a:rPr lang="en-GB" sz="1800" b="1" kern="1400" dirty="0">
                          <a:solidFill>
                            <a:srgbClr val="000000"/>
                          </a:solidFill>
                          <a:latin typeface="Comic Sans MS"/>
                        </a:rPr>
                        <a:t>Properties</a:t>
                      </a:r>
                      <a:endParaRPr lang="en-GB" sz="18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R="0" indent="0" algn="l" rtl="0">
                        <a:spcBef>
                          <a:spcPts val="0"/>
                        </a:spcBef>
                        <a:spcAft>
                          <a:spcPts val="0"/>
                        </a:spcAft>
                      </a:pPr>
                      <a:r>
                        <a:rPr lang="en-GB" sz="1800" b="1" kern="1400" dirty="0">
                          <a:solidFill>
                            <a:srgbClr val="000000"/>
                          </a:solidFill>
                          <a:latin typeface="Comic Sans MS"/>
                        </a:rPr>
                        <a:t>Uses</a:t>
                      </a:r>
                      <a:endParaRPr lang="en-GB" sz="18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R="0" indent="0" algn="l" rtl="0">
                        <a:spcBef>
                          <a:spcPts val="0"/>
                        </a:spcBef>
                        <a:spcAft>
                          <a:spcPts val="0"/>
                        </a:spcAft>
                      </a:pPr>
                      <a:r>
                        <a:rPr lang="en-GB" sz="1800" b="1" kern="1400" dirty="0">
                          <a:solidFill>
                            <a:srgbClr val="000000"/>
                          </a:solidFill>
                          <a:latin typeface="Comic Sans MS"/>
                        </a:rPr>
                        <a:t>Cost</a:t>
                      </a:r>
                      <a:endParaRPr lang="en-GB" sz="18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129464">
                <a:tc>
                  <a:txBody>
                    <a:bodyPr/>
                    <a:lstStyle/>
                    <a:p>
                      <a:pPr marR="0" indent="0" algn="l" rtl="0">
                        <a:spcBef>
                          <a:spcPts val="0"/>
                        </a:spcBef>
                        <a:spcAft>
                          <a:spcPts val="0"/>
                        </a:spcAft>
                      </a:pPr>
                      <a:r>
                        <a:rPr lang="en-GB" sz="1800" b="1" kern="1400" dirty="0">
                          <a:solidFill>
                            <a:srgbClr val="000000"/>
                          </a:solidFill>
                          <a:latin typeface="Comic Sans MS"/>
                        </a:rPr>
                        <a:t>Ash</a:t>
                      </a:r>
                      <a:endParaRPr lang="en-GB" sz="1800" b="1" kern="1400" dirty="0">
                        <a:solidFill>
                          <a:srgbClr val="000000"/>
                        </a:solidFill>
                        <a:latin typeface="Times New Roman"/>
                      </a:endParaRPr>
                    </a:p>
                  </a:txBody>
                  <a:tcPr marL="34409" marR="34409" marT="34409" marB="34409">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Light in colour, flexible, tough bends well and </a:t>
                      </a:r>
                      <a:endParaRPr lang="en-GB" sz="1800" kern="1400" dirty="0">
                        <a:solidFill>
                          <a:srgbClr val="000000"/>
                        </a:solidFill>
                        <a:latin typeface="Times New Roman"/>
                      </a:endParaRPr>
                    </a:p>
                    <a:p>
                      <a:pPr marR="0" indent="0" algn="l" rtl="0">
                        <a:spcBef>
                          <a:spcPts val="0"/>
                        </a:spcBef>
                        <a:spcAft>
                          <a:spcPts val="0"/>
                        </a:spcAft>
                      </a:pPr>
                      <a:r>
                        <a:rPr lang="en-GB" sz="1800" kern="1400" dirty="0">
                          <a:solidFill>
                            <a:srgbClr val="000000"/>
                          </a:solidFill>
                          <a:latin typeface="Comic Sans MS"/>
                        </a:rPr>
                        <a:t>varnishes well.</a:t>
                      </a:r>
                      <a:endParaRPr lang="en-GB" sz="18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Tool handles, cricket/baseball bats, snooker cues, ladders and veneers.</a:t>
                      </a:r>
                      <a:endParaRPr lang="en-GB" sz="18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Med</a:t>
                      </a:r>
                      <a:endParaRPr lang="en-GB" sz="18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29464">
                <a:tc>
                  <a:txBody>
                    <a:bodyPr/>
                    <a:lstStyle/>
                    <a:p>
                      <a:pPr marR="0" indent="0" algn="l" rtl="0">
                        <a:spcBef>
                          <a:spcPts val="0"/>
                        </a:spcBef>
                        <a:spcAft>
                          <a:spcPts val="0"/>
                        </a:spcAft>
                      </a:pPr>
                      <a:r>
                        <a:rPr lang="en-GB" sz="1800" b="1" kern="1400" dirty="0">
                          <a:solidFill>
                            <a:srgbClr val="000000"/>
                          </a:solidFill>
                          <a:latin typeface="Comic Sans MS"/>
                        </a:rPr>
                        <a:t>Beech</a:t>
                      </a:r>
                      <a:endParaRPr lang="en-GB" sz="1800" b="1" kern="1400" dirty="0">
                        <a:solidFill>
                          <a:srgbClr val="000000"/>
                        </a:solidFill>
                        <a:latin typeface="Times New Roman"/>
                      </a:endParaRPr>
                    </a:p>
                  </a:txBody>
                  <a:tcPr marL="34409" marR="34409" marT="34409" marB="34409">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Mid-brown colour, hard, strong, tough, tends to warp but bends well.</a:t>
                      </a:r>
                      <a:endParaRPr lang="en-GB" sz="18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High quality</a:t>
                      </a:r>
                      <a:endParaRPr lang="en-GB" sz="1800" kern="1400" dirty="0">
                        <a:solidFill>
                          <a:srgbClr val="000000"/>
                        </a:solidFill>
                        <a:latin typeface="Times New Roman"/>
                      </a:endParaRPr>
                    </a:p>
                    <a:p>
                      <a:pPr marR="0" indent="0" algn="l" rtl="0">
                        <a:spcBef>
                          <a:spcPts val="0"/>
                        </a:spcBef>
                        <a:spcAft>
                          <a:spcPts val="0"/>
                        </a:spcAft>
                      </a:pPr>
                      <a:r>
                        <a:rPr lang="en-GB" sz="1800" kern="1400" dirty="0">
                          <a:solidFill>
                            <a:srgbClr val="000000"/>
                          </a:solidFill>
                          <a:latin typeface="Comic Sans MS"/>
                        </a:rPr>
                        <a:t>furniture, toys, tool handles and veneers.</a:t>
                      </a:r>
                      <a:endParaRPr lang="en-GB" sz="18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Med </a:t>
                      </a:r>
                      <a:endParaRPr lang="en-GB" sz="18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37121">
                <a:tc>
                  <a:txBody>
                    <a:bodyPr/>
                    <a:lstStyle/>
                    <a:p>
                      <a:pPr marR="0" indent="0" algn="l" rtl="0">
                        <a:spcBef>
                          <a:spcPts val="0"/>
                        </a:spcBef>
                        <a:spcAft>
                          <a:spcPts val="0"/>
                        </a:spcAft>
                      </a:pPr>
                      <a:r>
                        <a:rPr lang="en-GB" sz="1800" b="1" kern="1400" dirty="0">
                          <a:solidFill>
                            <a:srgbClr val="000000"/>
                          </a:solidFill>
                          <a:latin typeface="Comic Sans MS"/>
                        </a:rPr>
                        <a:t>Oak</a:t>
                      </a:r>
                      <a:endParaRPr lang="en-GB" sz="1800" b="1" kern="1400" dirty="0">
                        <a:solidFill>
                          <a:srgbClr val="000000"/>
                        </a:solidFill>
                        <a:latin typeface="Times New Roman"/>
                      </a:endParaRPr>
                    </a:p>
                  </a:txBody>
                  <a:tcPr marL="34409" marR="34409" marT="34409" marB="34409">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Light brown, hard, tough, heavy and durable outside. Gets harder with age.</a:t>
                      </a:r>
                      <a:endParaRPr lang="en-GB" sz="18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high quality</a:t>
                      </a:r>
                      <a:endParaRPr lang="en-GB" sz="1800" kern="1400" dirty="0">
                        <a:solidFill>
                          <a:srgbClr val="000000"/>
                        </a:solidFill>
                        <a:latin typeface="Times New Roman"/>
                      </a:endParaRPr>
                    </a:p>
                    <a:p>
                      <a:pPr marR="0" indent="0" algn="l" rtl="0">
                        <a:spcBef>
                          <a:spcPts val="0"/>
                        </a:spcBef>
                        <a:spcAft>
                          <a:spcPts val="0"/>
                        </a:spcAft>
                      </a:pPr>
                      <a:r>
                        <a:rPr lang="en-GB" sz="1800" kern="1400" dirty="0">
                          <a:solidFill>
                            <a:srgbClr val="000000"/>
                          </a:solidFill>
                          <a:latin typeface="Comic Sans MS"/>
                        </a:rPr>
                        <a:t>furniture, garden furniture, boats and veneers.</a:t>
                      </a:r>
                      <a:endParaRPr lang="en-GB" sz="18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High</a:t>
                      </a:r>
                      <a:endParaRPr lang="en-GB" sz="18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24000">
                <a:tc>
                  <a:txBody>
                    <a:bodyPr/>
                    <a:lstStyle/>
                    <a:p>
                      <a:pPr marR="0" indent="0" algn="l" rtl="0">
                        <a:spcBef>
                          <a:spcPts val="0"/>
                        </a:spcBef>
                        <a:spcAft>
                          <a:spcPts val="0"/>
                        </a:spcAft>
                      </a:pPr>
                      <a:r>
                        <a:rPr lang="en-GB" sz="1800" b="1" kern="1400" dirty="0">
                          <a:solidFill>
                            <a:srgbClr val="000000"/>
                          </a:solidFill>
                          <a:latin typeface="Comic Sans MS"/>
                        </a:rPr>
                        <a:t>Mahogany</a:t>
                      </a:r>
                      <a:endParaRPr lang="en-GB" sz="1800" b="1" kern="1400" dirty="0">
                        <a:solidFill>
                          <a:srgbClr val="000000"/>
                        </a:solidFill>
                        <a:latin typeface="Times New Roman"/>
                      </a:endParaRPr>
                    </a:p>
                  </a:txBody>
                  <a:tcPr marL="34409" marR="34409" marT="34409" marB="34409">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Red in colour, medium weight, quite strong, durable but warps easily.</a:t>
                      </a:r>
                      <a:endParaRPr lang="en-GB" sz="18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high quality</a:t>
                      </a:r>
                      <a:endParaRPr lang="en-GB" sz="1800" kern="1400" dirty="0">
                        <a:solidFill>
                          <a:srgbClr val="000000"/>
                        </a:solidFill>
                        <a:latin typeface="Times New Roman"/>
                      </a:endParaRPr>
                    </a:p>
                    <a:p>
                      <a:pPr marR="0" indent="0" algn="l" rtl="0">
                        <a:spcBef>
                          <a:spcPts val="0"/>
                        </a:spcBef>
                        <a:spcAft>
                          <a:spcPts val="0"/>
                        </a:spcAft>
                      </a:pPr>
                      <a:r>
                        <a:rPr lang="en-GB" sz="1800" kern="1400" dirty="0">
                          <a:solidFill>
                            <a:srgbClr val="000000"/>
                          </a:solidFill>
                          <a:latin typeface="Comic Sans MS"/>
                        </a:rPr>
                        <a:t>furniture, shop furniture, boat fittings and </a:t>
                      </a:r>
                      <a:endParaRPr lang="en-GB" sz="1800" kern="1400" dirty="0">
                        <a:solidFill>
                          <a:srgbClr val="000000"/>
                        </a:solidFill>
                        <a:latin typeface="Times New Roman"/>
                      </a:endParaRPr>
                    </a:p>
                    <a:p>
                      <a:pPr marR="0" indent="0" algn="l" rtl="0">
                        <a:spcBef>
                          <a:spcPts val="0"/>
                        </a:spcBef>
                        <a:spcAft>
                          <a:spcPts val="0"/>
                        </a:spcAft>
                      </a:pPr>
                      <a:r>
                        <a:rPr lang="en-GB" sz="1800" kern="1400" dirty="0">
                          <a:solidFill>
                            <a:srgbClr val="000000"/>
                          </a:solidFill>
                          <a:latin typeface="Comic Sans MS"/>
                        </a:rPr>
                        <a:t>veneers.</a:t>
                      </a:r>
                      <a:endParaRPr lang="en-GB" sz="18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High</a:t>
                      </a:r>
                      <a:endParaRPr lang="en-GB" sz="18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10" name="Picture 2" descr="http://t1.gstatic.com/images?q=tbn:ANd9GcSXJ4Ja8vP29ZECBGOlDYEy3bQSo2NyGnxBcwh9n_U9lsP0wQ8LvMBK9w">
            <a:extLst>
              <a:ext uri="{FF2B5EF4-FFF2-40B4-BE49-F238E27FC236}">
                <a16:creationId xmlns:a16="http://schemas.microsoft.com/office/drawing/2014/main" id="{7C6F2F56-C45C-43F4-A20D-FABA55416B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1"/>
            <a:ext cx="11049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t3.gstatic.com/images?q=tbn:ANd9GcR4GAF4ep045TtBw5eSvN-XToa-tA0UaB2GhHipdmqoq8XxMRBqOkSUINzKEw">
            <a:extLst>
              <a:ext uri="{FF2B5EF4-FFF2-40B4-BE49-F238E27FC236}">
                <a16:creationId xmlns:a16="http://schemas.microsoft.com/office/drawing/2014/main" id="{2B0B8995-06BC-42FB-88DD-8F00EAE2A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145" y="3048001"/>
            <a:ext cx="1118755" cy="685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t1.gstatic.com/images?q=tbn:ANd9GcSaTneoNm8mmR5KySrDYVt-09Ru-lQaG3mtlBJQr8FdbglMAsUT3QPxekRFoA">
            <a:extLst>
              <a:ext uri="{FF2B5EF4-FFF2-40B4-BE49-F238E27FC236}">
                <a16:creationId xmlns:a16="http://schemas.microsoft.com/office/drawing/2014/main" id="{70C80B92-E7AB-4694-9B02-4CA5344F85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191002"/>
            <a:ext cx="1104900" cy="7619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t3.gstatic.com/images?q=tbn:ANd9GcTdc7RlBloWooD0rkzomj037H9ou4hLgMyFRD0guf-mR-GWZ1G-8J9FPw">
            <a:extLst>
              <a:ext uri="{FF2B5EF4-FFF2-40B4-BE49-F238E27FC236}">
                <a16:creationId xmlns:a16="http://schemas.microsoft.com/office/drawing/2014/main" id="{F5DEE442-3057-4959-BC8A-C298F72A34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854" y="5410202"/>
            <a:ext cx="11049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02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2DB8E9-C4B8-4BD8-A1DE-C81A3275FCF4}"/>
              </a:ext>
            </a:extLst>
          </p:cNvPr>
          <p:cNvPicPr>
            <a:picLocks noChangeAspect="1"/>
          </p:cNvPicPr>
          <p:nvPr/>
        </p:nvPicPr>
        <p:blipFill rotWithShape="1">
          <a:blip r:embed="rId2"/>
          <a:srcRect l="33594" t="16666" r="33594" b="25001"/>
          <a:stretch/>
        </p:blipFill>
        <p:spPr>
          <a:xfrm>
            <a:off x="2133600" y="19050"/>
            <a:ext cx="4876800" cy="6502400"/>
          </a:xfrm>
          <a:prstGeom prst="rect">
            <a:avLst/>
          </a:prstGeom>
        </p:spPr>
      </p:pic>
    </p:spTree>
    <p:extLst>
      <p:ext uri="{BB962C8B-B14F-4D97-AF65-F5344CB8AC3E}">
        <p14:creationId xmlns:p14="http://schemas.microsoft.com/office/powerpoint/2010/main" val="951370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0" y="476672"/>
            <a:ext cx="3267517" cy="1112499"/>
          </a:xfrm>
        </p:spPr>
        <p:txBody>
          <a:bodyPr>
            <a:normAutofit fontScale="90000"/>
          </a:bodyPr>
          <a:lstStyle/>
          <a:p>
            <a:pPr algn="r"/>
            <a:r>
              <a:rPr lang="en-GB" sz="4800" dirty="0" smtClean="0">
                <a:solidFill>
                  <a:srgbClr val="FFFFFF"/>
                </a:solidFill>
              </a:rPr>
              <a:t>Manufactured boards</a:t>
            </a:r>
            <a:endParaRPr lang="en-GB" sz="4800" dirty="0">
              <a:solidFill>
                <a:srgbClr val="FFFFFF"/>
              </a:solidFill>
            </a:endParaRPr>
          </a:p>
        </p:txBody>
      </p:sp>
      <p:sp>
        <p:nvSpPr>
          <p:cNvPr id="2" name="Content Placeholder 1"/>
          <p:cNvSpPr>
            <a:spLocks noGrp="1"/>
          </p:cNvSpPr>
          <p:nvPr>
            <p:ph idx="1"/>
          </p:nvPr>
        </p:nvSpPr>
        <p:spPr>
          <a:xfrm>
            <a:off x="3690906" y="0"/>
            <a:ext cx="5201573" cy="7605464"/>
          </a:xfrm>
        </p:spPr>
        <p:txBody>
          <a:bodyPr anchor="ctr">
            <a:normAutofit/>
          </a:bodyPr>
          <a:lstStyle/>
          <a:p>
            <a:pPr marL="0" lvl="0" indent="0" fontAlgn="base">
              <a:lnSpc>
                <a:spcPct val="100000"/>
              </a:lnSpc>
              <a:spcBef>
                <a:spcPct val="50000"/>
              </a:spcBef>
              <a:spcAft>
                <a:spcPts val="800"/>
              </a:spcAft>
              <a:buClrTx/>
              <a:buSzTx/>
              <a:buNone/>
              <a:defRPr/>
            </a:pPr>
            <a:r>
              <a:rPr lang="en-US" dirty="0">
                <a:cs typeface="Calibri" panose="020F0502020204030204" pitchFamily="34" charset="0"/>
              </a:rPr>
              <a:t>Manufactured boards are </a:t>
            </a:r>
            <a:r>
              <a:rPr lang="en-US" b="1" dirty="0">
                <a:cs typeface="Calibri" panose="020F0502020204030204" pitchFamily="34" charset="0"/>
              </a:rPr>
              <a:t>composites</a:t>
            </a:r>
            <a:r>
              <a:rPr lang="en-US" dirty="0">
                <a:cs typeface="Calibri" panose="020F0502020204030204" pitchFamily="34" charset="0"/>
              </a:rPr>
              <a:t> that are known as </a:t>
            </a:r>
            <a:r>
              <a:rPr lang="en-US" b="1" u="sng" dirty="0">
                <a:cs typeface="Calibri" panose="020F0502020204030204" pitchFamily="34" charset="0"/>
              </a:rPr>
              <a:t>laminated particle and </a:t>
            </a:r>
            <a:r>
              <a:rPr lang="en-US" b="1" u="sng" dirty="0" err="1">
                <a:cs typeface="Calibri" panose="020F0502020204030204" pitchFamily="34" charset="0"/>
              </a:rPr>
              <a:t>fibreboards</a:t>
            </a:r>
            <a:r>
              <a:rPr lang="en-US" dirty="0">
                <a:cs typeface="Calibri" panose="020F0502020204030204" pitchFamily="34" charset="0"/>
              </a:rPr>
              <a:t>.</a:t>
            </a:r>
          </a:p>
          <a:p>
            <a:pPr marL="0" lvl="0" indent="0" fontAlgn="base">
              <a:lnSpc>
                <a:spcPct val="100000"/>
              </a:lnSpc>
              <a:spcBef>
                <a:spcPct val="50000"/>
              </a:spcBef>
              <a:spcAft>
                <a:spcPts val="800"/>
              </a:spcAft>
              <a:buClrTx/>
              <a:buSzTx/>
              <a:buNone/>
              <a:defRPr/>
            </a:pPr>
            <a:r>
              <a:rPr lang="en-US" dirty="0">
                <a:cs typeface="Calibri" panose="020F0502020204030204" pitchFamily="34" charset="0"/>
              </a:rPr>
              <a:t>Generally, these materials are manufactured using </a:t>
            </a:r>
            <a:r>
              <a:rPr lang="en-US" b="1" dirty="0">
                <a:cs typeface="Calibri" panose="020F0502020204030204" pitchFamily="34" charset="0"/>
              </a:rPr>
              <a:t>layers or </a:t>
            </a:r>
            <a:r>
              <a:rPr lang="en-US" b="1" dirty="0" err="1">
                <a:cs typeface="Calibri" panose="020F0502020204030204" pitchFamily="34" charset="0"/>
              </a:rPr>
              <a:t>fibres</a:t>
            </a:r>
            <a:r>
              <a:rPr lang="en-US" b="1" dirty="0">
                <a:cs typeface="Calibri" panose="020F0502020204030204" pitchFamily="34" charset="0"/>
              </a:rPr>
              <a:t> </a:t>
            </a:r>
            <a:r>
              <a:rPr lang="en-US" dirty="0">
                <a:cs typeface="Calibri" panose="020F0502020204030204" pitchFamily="34" charset="0"/>
              </a:rPr>
              <a:t>of natural timber which are formed into thin sheets or particles and then </a:t>
            </a:r>
            <a:r>
              <a:rPr lang="en-US" b="1" dirty="0">
                <a:cs typeface="Calibri" panose="020F0502020204030204" pitchFamily="34" charset="0"/>
              </a:rPr>
              <a:t>bonded with resin </a:t>
            </a:r>
            <a:r>
              <a:rPr lang="en-US" dirty="0">
                <a:cs typeface="Calibri" panose="020F0502020204030204" pitchFamily="34" charset="0"/>
              </a:rPr>
              <a:t>before being </a:t>
            </a:r>
            <a:r>
              <a:rPr lang="en-US" b="1" dirty="0">
                <a:cs typeface="Calibri" panose="020F0502020204030204" pitchFamily="34" charset="0"/>
              </a:rPr>
              <a:t>compressed</a:t>
            </a:r>
            <a:r>
              <a:rPr lang="en-US" dirty="0">
                <a:cs typeface="Calibri" panose="020F0502020204030204" pitchFamily="34" charset="0"/>
              </a:rPr>
              <a:t> and </a:t>
            </a:r>
            <a:r>
              <a:rPr lang="en-US" b="1" dirty="0">
                <a:cs typeface="Calibri" panose="020F0502020204030204" pitchFamily="34" charset="0"/>
              </a:rPr>
              <a:t>heated</a:t>
            </a:r>
            <a:r>
              <a:rPr lang="en-US" dirty="0">
                <a:cs typeface="Calibri" panose="020F0502020204030204" pitchFamily="34" charset="0"/>
              </a:rPr>
              <a:t>.</a:t>
            </a:r>
          </a:p>
          <a:p>
            <a:pPr marL="0" lvl="0" indent="0" fontAlgn="base">
              <a:lnSpc>
                <a:spcPct val="100000"/>
              </a:lnSpc>
              <a:spcBef>
                <a:spcPts val="600"/>
              </a:spcBef>
              <a:spcAft>
                <a:spcPts val="0"/>
              </a:spcAft>
              <a:buClrTx/>
              <a:buSzTx/>
              <a:buNone/>
              <a:defRPr/>
            </a:pPr>
            <a:r>
              <a:rPr lang="en-GB" b="1" dirty="0">
                <a:cs typeface="Calibri" panose="020F0502020204030204" pitchFamily="34" charset="0"/>
              </a:rPr>
              <a:t>Advantages</a:t>
            </a:r>
            <a:r>
              <a:rPr lang="en-GB" dirty="0">
                <a:cs typeface="Calibri" panose="020F0502020204030204" pitchFamily="34" charset="0"/>
              </a:rPr>
              <a:t>:</a:t>
            </a:r>
          </a:p>
          <a:p>
            <a:pPr marL="342900" lvl="0" indent="-342900" fontAlgn="base">
              <a:lnSpc>
                <a:spcPct val="100000"/>
              </a:lnSpc>
              <a:spcBef>
                <a:spcPts val="600"/>
              </a:spcBef>
              <a:spcAft>
                <a:spcPts val="0"/>
              </a:spcAft>
              <a:buClrTx/>
              <a:buSzTx/>
              <a:buFont typeface="Arial" charset="0"/>
              <a:buChar char="•"/>
              <a:defRPr/>
            </a:pPr>
            <a:r>
              <a:rPr lang="en-GB" i="1" dirty="0">
                <a:cs typeface="Calibri" panose="020F0502020204030204" pitchFamily="34" charset="0"/>
              </a:rPr>
              <a:t>Cheap</a:t>
            </a:r>
          </a:p>
          <a:p>
            <a:pPr marL="342900" lvl="0" indent="-342900" fontAlgn="base">
              <a:lnSpc>
                <a:spcPct val="100000"/>
              </a:lnSpc>
              <a:spcBef>
                <a:spcPts val="600"/>
              </a:spcBef>
              <a:spcAft>
                <a:spcPts val="0"/>
              </a:spcAft>
              <a:buClrTx/>
              <a:buSzTx/>
              <a:buFont typeface="Arial" charset="0"/>
              <a:buChar char="•"/>
              <a:defRPr/>
            </a:pPr>
            <a:r>
              <a:rPr lang="en-GB" i="1" dirty="0">
                <a:cs typeface="Calibri" panose="020F0502020204030204" pitchFamily="34" charset="0"/>
              </a:rPr>
              <a:t>Stable (they don’t warp or twist)</a:t>
            </a:r>
          </a:p>
          <a:p>
            <a:pPr marL="342900" lvl="0" indent="-342900" fontAlgn="base">
              <a:lnSpc>
                <a:spcPct val="100000"/>
              </a:lnSpc>
              <a:spcBef>
                <a:spcPts val="600"/>
              </a:spcBef>
              <a:spcAft>
                <a:spcPts val="0"/>
              </a:spcAft>
              <a:buClrTx/>
              <a:buSzTx/>
              <a:buFont typeface="Arial" charset="0"/>
              <a:buChar char="•"/>
              <a:defRPr/>
            </a:pPr>
            <a:r>
              <a:rPr lang="en-GB" i="1" dirty="0">
                <a:cs typeface="Calibri" panose="020F0502020204030204" pitchFamily="34" charset="0"/>
              </a:rPr>
              <a:t>Expensive timbers can be used to create decorative veneers</a:t>
            </a:r>
          </a:p>
          <a:p>
            <a:pPr marL="342900" lvl="0" indent="-342900" fontAlgn="base">
              <a:lnSpc>
                <a:spcPct val="100000"/>
              </a:lnSpc>
              <a:spcBef>
                <a:spcPts val="600"/>
              </a:spcBef>
              <a:spcAft>
                <a:spcPts val="0"/>
              </a:spcAft>
              <a:buClrTx/>
              <a:buSzTx/>
              <a:buFont typeface="Arial" charset="0"/>
              <a:buChar char="•"/>
              <a:defRPr/>
            </a:pPr>
            <a:r>
              <a:rPr lang="en-GB" i="1" dirty="0">
                <a:cs typeface="Calibri" panose="020F0502020204030204" pitchFamily="34" charset="0"/>
              </a:rPr>
              <a:t>Boards are available in large sheets</a:t>
            </a:r>
          </a:p>
          <a:p>
            <a:pPr marL="0" lvl="0" indent="0" fontAlgn="base">
              <a:lnSpc>
                <a:spcPct val="100000"/>
              </a:lnSpc>
              <a:spcBef>
                <a:spcPct val="50000"/>
              </a:spcBef>
              <a:spcAft>
                <a:spcPts val="800"/>
              </a:spcAft>
              <a:buClrTx/>
              <a:buSzTx/>
              <a:buNone/>
              <a:defRPr/>
            </a:pPr>
            <a:r>
              <a:rPr lang="en-GB" b="1" dirty="0">
                <a:cs typeface="Calibri" panose="020F0502020204030204" pitchFamily="34" charset="0"/>
              </a:rPr>
              <a:t>Disadvantages</a:t>
            </a:r>
          </a:p>
          <a:p>
            <a:pPr marL="342900" lvl="0" indent="-342900" fontAlgn="base">
              <a:lnSpc>
                <a:spcPct val="100000"/>
              </a:lnSpc>
              <a:spcBef>
                <a:spcPts val="0"/>
              </a:spcBef>
              <a:spcAft>
                <a:spcPts val="600"/>
              </a:spcAft>
              <a:buClrTx/>
              <a:buSzTx/>
              <a:buFont typeface="Arial" charset="0"/>
              <a:buChar char="•"/>
              <a:defRPr/>
            </a:pPr>
            <a:r>
              <a:rPr lang="en-GB" dirty="0">
                <a:cs typeface="Calibri" panose="020F0502020204030204" pitchFamily="34" charset="0"/>
              </a:rPr>
              <a:t> </a:t>
            </a:r>
            <a:r>
              <a:rPr lang="en-GB" i="1" dirty="0">
                <a:cs typeface="Calibri" panose="020F0502020204030204" pitchFamily="34" charset="0"/>
              </a:rPr>
              <a:t>Edges require facings</a:t>
            </a:r>
          </a:p>
          <a:p>
            <a:pPr marL="342900" lvl="0" indent="-342900" fontAlgn="base">
              <a:lnSpc>
                <a:spcPct val="100000"/>
              </a:lnSpc>
              <a:spcBef>
                <a:spcPts val="0"/>
              </a:spcBef>
              <a:spcAft>
                <a:spcPts val="600"/>
              </a:spcAft>
              <a:buClrTx/>
              <a:buSzTx/>
              <a:buFont typeface="Arial" charset="0"/>
              <a:buChar char="•"/>
              <a:defRPr/>
            </a:pPr>
            <a:r>
              <a:rPr lang="en-GB" i="1" dirty="0">
                <a:cs typeface="Calibri" panose="020F0502020204030204" pitchFamily="34" charset="0"/>
              </a:rPr>
              <a:t> Repair and maintenance can be difficult</a:t>
            </a:r>
          </a:p>
          <a:p>
            <a:pPr marL="342900" lvl="0" indent="-342900" fontAlgn="base">
              <a:lnSpc>
                <a:spcPct val="100000"/>
              </a:lnSpc>
              <a:spcBef>
                <a:spcPts val="0"/>
              </a:spcBef>
              <a:spcAft>
                <a:spcPts val="600"/>
              </a:spcAft>
              <a:buClrTx/>
              <a:buSzTx/>
              <a:buFont typeface="Arial" charset="0"/>
              <a:buChar char="•"/>
              <a:defRPr/>
            </a:pPr>
            <a:r>
              <a:rPr lang="en-GB" i="1" dirty="0">
                <a:cs typeface="Calibri" panose="020F0502020204030204" pitchFamily="34" charset="0"/>
              </a:rPr>
              <a:t>Not as aesthetically pleasing as natural woods</a:t>
            </a:r>
          </a:p>
          <a:p>
            <a:pPr marL="0" lvl="0" indent="0" fontAlgn="base">
              <a:lnSpc>
                <a:spcPct val="100000"/>
              </a:lnSpc>
              <a:spcBef>
                <a:spcPts val="0"/>
              </a:spcBef>
              <a:spcAft>
                <a:spcPts val="0"/>
              </a:spcAft>
              <a:buClrTx/>
              <a:buSzTx/>
              <a:buNone/>
              <a:defRPr/>
            </a:pPr>
            <a:endParaRPr lang="en-US" sz="2000" dirty="0" smtClean="0">
              <a:cs typeface="Calibri" panose="020F0502020204030204" pitchFamily="34" charset="0"/>
            </a:endParaRPr>
          </a:p>
          <a:p>
            <a:pPr marL="128016" lvl="1" indent="0">
              <a:buNone/>
            </a:pPr>
            <a:endParaRPr lang="en-GB" sz="2400" dirty="0">
              <a:cs typeface="Calibri" panose="020F0502020204030204" pitchFamily="34" charset="0"/>
            </a:endParaRPr>
          </a:p>
        </p:txBody>
      </p:sp>
      <p:pic>
        <p:nvPicPr>
          <p:cNvPr id="8" name="Picture 2" descr="A large stack of plywood boards on top of each other by Lior + ...">
            <a:extLst>
              <a:ext uri="{FF2B5EF4-FFF2-40B4-BE49-F238E27FC236}">
                <a16:creationId xmlns:a16="http://schemas.microsoft.com/office/drawing/2014/main" id="{90D14289-F783-4272-8A9D-D0617DF9BC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322" t="22700" r="35808"/>
          <a:stretch/>
        </p:blipFill>
        <p:spPr bwMode="auto">
          <a:xfrm>
            <a:off x="0" y="1556792"/>
            <a:ext cx="3490722" cy="53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844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vert="horz" lIns="91440" tIns="45720" rIns="91440" bIns="45720" rtlCol="0">
            <a:normAutofit/>
          </a:bodyPr>
          <a:lstStyle/>
          <a:p>
            <a:r>
              <a:rPr lang="en-US" kern="1200" cap="all" spc="200" baseline="0">
                <a:latin typeface="+mj-lt"/>
                <a:ea typeface="+mj-ea"/>
                <a:cs typeface="+mj-cs"/>
              </a:rPr>
              <a:t>plywood</a:t>
            </a:r>
          </a:p>
        </p:txBody>
      </p:sp>
      <p:sp>
        <p:nvSpPr>
          <p:cNvPr id="2" name="Content Placeholder 1"/>
          <p:cNvSpPr>
            <a:spLocks noGrp="1"/>
          </p:cNvSpPr>
          <p:nvPr>
            <p:ph idx="1"/>
          </p:nvPr>
        </p:nvSpPr>
        <p:spPr>
          <a:xfrm>
            <a:off x="768096" y="2286000"/>
            <a:ext cx="4550113" cy="4023360"/>
          </a:xfrm>
        </p:spPr>
        <p:txBody>
          <a:bodyPr vert="horz" lIns="91440" tIns="45720" rIns="91440" bIns="45720" rtlCol="0">
            <a:noAutofit/>
          </a:bodyPr>
          <a:lstStyle/>
          <a:p>
            <a:pPr marL="0" indent="0">
              <a:spcBef>
                <a:spcPts val="0"/>
              </a:spcBef>
              <a:buNone/>
            </a:pPr>
            <a:r>
              <a:rPr lang="en-US" sz="2200" dirty="0"/>
              <a:t>An engineered sheet timber comprised of three or more thin layers of wood veneer (plies) that are glued together to form a thicker, flat sheet.</a:t>
            </a:r>
          </a:p>
          <a:p>
            <a:pPr marL="0" indent="0">
              <a:spcBef>
                <a:spcPts val="0"/>
              </a:spcBef>
              <a:buNone/>
            </a:pPr>
            <a:endParaRPr lang="en-US" sz="2200" dirty="0"/>
          </a:p>
          <a:p>
            <a:pPr marL="0" indent="0">
              <a:spcBef>
                <a:spcPts val="0"/>
              </a:spcBef>
              <a:buNone/>
            </a:pPr>
            <a:r>
              <a:rPr lang="en-US" sz="2200" dirty="0"/>
              <a:t>The plies are glued together at 90° to each other.</a:t>
            </a:r>
          </a:p>
          <a:p>
            <a:pPr marL="0" indent="0">
              <a:spcBef>
                <a:spcPts val="0"/>
              </a:spcBef>
              <a:buNone/>
            </a:pPr>
            <a:endParaRPr lang="en-US" sz="2200" dirty="0"/>
          </a:p>
          <a:p>
            <a:pPr marL="0" indent="0">
              <a:spcBef>
                <a:spcPts val="0"/>
              </a:spcBef>
              <a:buNone/>
            </a:pPr>
            <a:r>
              <a:rPr lang="en-US" sz="2200" dirty="0"/>
              <a:t>Plywood is a very versatile product, used for a range of structural, interior and exterior applications. </a:t>
            </a:r>
          </a:p>
          <a:p>
            <a:pPr marL="0" indent="0">
              <a:spcBef>
                <a:spcPts val="0"/>
              </a:spcBef>
              <a:buNone/>
            </a:pPr>
            <a:endParaRPr lang="en-US" sz="2200" dirty="0"/>
          </a:p>
        </p:txBody>
      </p:sp>
      <p:pic>
        <p:nvPicPr>
          <p:cNvPr id="7170" name="Picture 2" descr="Unfinished business – the plywood furniture trend | Furniture ...">
            <a:extLst>
              <a:ext uri="{FF2B5EF4-FFF2-40B4-BE49-F238E27FC236}">
                <a16:creationId xmlns:a16="http://schemas.microsoft.com/office/drawing/2014/main" id="{1B3D12A2-DD1E-4E25-94D0-F611225C39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466" r="37895"/>
          <a:stretch/>
        </p:blipFill>
        <p:spPr bwMode="auto">
          <a:xfrm>
            <a:off x="5664199" y="10"/>
            <a:ext cx="34798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391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vert="horz" lIns="91440" tIns="45720" rIns="91440" bIns="45720" rtlCol="0">
            <a:normAutofit/>
          </a:bodyPr>
          <a:lstStyle/>
          <a:p>
            <a:r>
              <a:rPr lang="en-US" kern="1200" cap="all" spc="200" baseline="0" dirty="0">
                <a:latin typeface="+mj-lt"/>
                <a:ea typeface="+mj-ea"/>
                <a:cs typeface="+mj-cs"/>
              </a:rPr>
              <a:t>MDF</a:t>
            </a:r>
          </a:p>
        </p:txBody>
      </p:sp>
      <p:sp>
        <p:nvSpPr>
          <p:cNvPr id="2" name="Content Placeholder 1"/>
          <p:cNvSpPr>
            <a:spLocks noGrp="1"/>
          </p:cNvSpPr>
          <p:nvPr>
            <p:ph idx="1"/>
          </p:nvPr>
        </p:nvSpPr>
        <p:spPr>
          <a:xfrm>
            <a:off x="768096" y="1916832"/>
            <a:ext cx="4550113" cy="4023360"/>
          </a:xfrm>
        </p:spPr>
        <p:txBody>
          <a:bodyPr vert="horz" lIns="91440" tIns="45720" rIns="91440" bIns="45720" rtlCol="0">
            <a:noAutofit/>
          </a:bodyPr>
          <a:lstStyle/>
          <a:p>
            <a:pPr marL="0" indent="0">
              <a:spcBef>
                <a:spcPts val="0"/>
              </a:spcBef>
              <a:buNone/>
            </a:pPr>
            <a:r>
              <a:rPr lang="en-US" sz="2200" dirty="0"/>
              <a:t>MDF stands for </a:t>
            </a:r>
            <a:r>
              <a:rPr lang="en-US" sz="2200" i="1" dirty="0"/>
              <a:t>medium-density fiberboard. </a:t>
            </a:r>
          </a:p>
          <a:p>
            <a:pPr marL="0" indent="0">
              <a:spcBef>
                <a:spcPts val="0"/>
              </a:spcBef>
              <a:buNone/>
            </a:pPr>
            <a:endParaRPr lang="en-US" sz="2200" dirty="0"/>
          </a:p>
          <a:p>
            <a:pPr marL="0" indent="0">
              <a:spcBef>
                <a:spcPts val="0"/>
              </a:spcBef>
              <a:buNone/>
            </a:pPr>
            <a:r>
              <a:rPr lang="en-US" sz="2200" dirty="0"/>
              <a:t>It is manufactured from broken down hardwood and softwood into </a:t>
            </a:r>
            <a:r>
              <a:rPr lang="en-US" sz="2200" dirty="0" err="1"/>
              <a:t>fibres</a:t>
            </a:r>
            <a:r>
              <a:rPr lang="en-US" sz="2200" dirty="0"/>
              <a:t> and combined together with a wax or rein to form panels. </a:t>
            </a:r>
          </a:p>
          <a:p>
            <a:pPr marL="0" indent="0">
              <a:spcBef>
                <a:spcPts val="0"/>
              </a:spcBef>
              <a:buNone/>
            </a:pPr>
            <a:endParaRPr lang="en-US" sz="2200" dirty="0"/>
          </a:p>
          <a:p>
            <a:pPr marL="0" indent="0">
              <a:spcBef>
                <a:spcPts val="0"/>
              </a:spcBef>
              <a:buNone/>
            </a:pPr>
            <a:r>
              <a:rPr lang="en-US" sz="2200" dirty="0"/>
              <a:t>This is achieved by combining the </a:t>
            </a:r>
            <a:r>
              <a:rPr lang="en-GB" sz="2200" dirty="0"/>
              <a:t>fibres</a:t>
            </a:r>
            <a:r>
              <a:rPr lang="en-US" sz="2200" dirty="0"/>
              <a:t> and resin at high pressure and temperature. </a:t>
            </a:r>
          </a:p>
          <a:p>
            <a:pPr marL="0" indent="0">
              <a:spcBef>
                <a:spcPts val="0"/>
              </a:spcBef>
              <a:buNone/>
            </a:pPr>
            <a:endParaRPr lang="en-US" sz="2200" dirty="0"/>
          </a:p>
          <a:p>
            <a:pPr marL="0" indent="0">
              <a:spcBef>
                <a:spcPts val="0"/>
              </a:spcBef>
              <a:buNone/>
            </a:pPr>
            <a:r>
              <a:rPr lang="en-US" sz="2200" dirty="0"/>
              <a:t>MDF is commonly used for furniture, flooring, cabinetry, fire resistance, soundproofing etc. </a:t>
            </a:r>
          </a:p>
        </p:txBody>
      </p:sp>
      <p:pic>
        <p:nvPicPr>
          <p:cNvPr id="5" name="Picture 2" descr="12mm MDF Boards - A3, pack of 4 MDFA3">
            <a:extLst>
              <a:ext uri="{FF2B5EF4-FFF2-40B4-BE49-F238E27FC236}">
                <a16:creationId xmlns:a16="http://schemas.microsoft.com/office/drawing/2014/main" id="{DD9F30E6-C9AC-4159-B5D6-2F6BB12147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43" r="42716"/>
          <a:stretch/>
        </p:blipFill>
        <p:spPr bwMode="auto">
          <a:xfrm>
            <a:off x="5664199" y="10"/>
            <a:ext cx="34798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083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vert="horz" lIns="91440" tIns="45720" rIns="91440" bIns="45720" rtlCol="0">
            <a:normAutofit/>
          </a:bodyPr>
          <a:lstStyle/>
          <a:p>
            <a:r>
              <a:rPr lang="en-US" kern="1200" cap="all" spc="200" baseline="0" dirty="0">
                <a:latin typeface="+mj-lt"/>
                <a:ea typeface="+mj-ea"/>
                <a:cs typeface="+mj-cs"/>
              </a:rPr>
              <a:t>blockboard</a:t>
            </a:r>
          </a:p>
        </p:txBody>
      </p:sp>
      <p:sp>
        <p:nvSpPr>
          <p:cNvPr id="2" name="Content Placeholder 1"/>
          <p:cNvSpPr>
            <a:spLocks noGrp="1"/>
          </p:cNvSpPr>
          <p:nvPr>
            <p:ph idx="1"/>
          </p:nvPr>
        </p:nvSpPr>
        <p:spPr>
          <a:xfrm>
            <a:off x="768096" y="2286000"/>
            <a:ext cx="4550113" cy="4023360"/>
          </a:xfrm>
        </p:spPr>
        <p:txBody>
          <a:bodyPr vert="horz" lIns="91440" tIns="45720" rIns="91440" bIns="45720" rtlCol="0">
            <a:normAutofit/>
          </a:bodyPr>
          <a:lstStyle/>
          <a:p>
            <a:pPr marL="0" indent="0">
              <a:spcBef>
                <a:spcPts val="0"/>
              </a:spcBef>
              <a:buNone/>
            </a:pPr>
            <a:r>
              <a:rPr lang="en-GB" sz="2200" dirty="0"/>
              <a:t>Blockboard consists of a core of wooden strips sandwiched between two layers of plywood. </a:t>
            </a:r>
          </a:p>
          <a:p>
            <a:pPr marL="0" indent="0">
              <a:spcBef>
                <a:spcPts val="0"/>
              </a:spcBef>
              <a:buNone/>
            </a:pPr>
            <a:endParaRPr lang="en-GB" sz="2200" dirty="0"/>
          </a:p>
          <a:p>
            <a:pPr marL="0" indent="0">
              <a:spcBef>
                <a:spcPts val="0"/>
              </a:spcBef>
              <a:buNone/>
            </a:pPr>
            <a:r>
              <a:rPr lang="en-GB" sz="2200" dirty="0"/>
              <a:t>It is used to make doors, tables, shelves, partition walls and panelling, amongst other things. </a:t>
            </a:r>
            <a:endParaRPr lang="en-US" sz="2200" dirty="0"/>
          </a:p>
        </p:txBody>
      </p:sp>
      <p:pic>
        <p:nvPicPr>
          <p:cNvPr id="6" name="Picture 2" descr="prodcut-image">
            <a:extLst>
              <a:ext uri="{FF2B5EF4-FFF2-40B4-BE49-F238E27FC236}">
                <a16:creationId xmlns:a16="http://schemas.microsoft.com/office/drawing/2014/main" id="{02A1EA6A-89B0-4497-BF27-6B0DD03810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43" r="24516"/>
          <a:stretch/>
        </p:blipFill>
        <p:spPr bwMode="auto">
          <a:xfrm>
            <a:off x="5664199" y="10"/>
            <a:ext cx="34798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835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vert="horz" lIns="91440" tIns="45720" rIns="91440" bIns="45720" rtlCol="0">
            <a:normAutofit/>
          </a:bodyPr>
          <a:lstStyle/>
          <a:p>
            <a:r>
              <a:rPr lang="en-US" kern="1200" cap="all" spc="200" baseline="0" dirty="0">
                <a:latin typeface="+mj-lt"/>
                <a:ea typeface="+mj-ea"/>
                <a:cs typeface="+mj-cs"/>
              </a:rPr>
              <a:t>chipboard</a:t>
            </a:r>
          </a:p>
        </p:txBody>
      </p:sp>
      <p:sp>
        <p:nvSpPr>
          <p:cNvPr id="2" name="Content Placeholder 1"/>
          <p:cNvSpPr>
            <a:spLocks noGrp="1"/>
          </p:cNvSpPr>
          <p:nvPr>
            <p:ph idx="1"/>
          </p:nvPr>
        </p:nvSpPr>
        <p:spPr>
          <a:xfrm>
            <a:off x="768096" y="2286000"/>
            <a:ext cx="4550113" cy="4023360"/>
          </a:xfrm>
        </p:spPr>
        <p:txBody>
          <a:bodyPr vert="horz" lIns="91440" tIns="45720" rIns="91440" bIns="45720" rtlCol="0">
            <a:normAutofit/>
          </a:bodyPr>
          <a:lstStyle/>
          <a:p>
            <a:pPr marL="0" indent="0">
              <a:spcBef>
                <a:spcPts val="0"/>
              </a:spcBef>
              <a:buNone/>
            </a:pPr>
            <a:r>
              <a:rPr lang="en-GB" sz="2200" dirty="0"/>
              <a:t>Chipboard is sometimes referred to as particle board or low-density fibreboard. </a:t>
            </a:r>
          </a:p>
          <a:p>
            <a:pPr marL="0" indent="0">
              <a:spcBef>
                <a:spcPts val="0"/>
              </a:spcBef>
              <a:buNone/>
            </a:pPr>
            <a:endParaRPr lang="en-GB" sz="2200" dirty="0"/>
          </a:p>
          <a:p>
            <a:pPr marL="0" indent="0">
              <a:spcBef>
                <a:spcPts val="0"/>
              </a:spcBef>
              <a:buNone/>
            </a:pPr>
            <a:r>
              <a:rPr lang="en-GB" sz="2200" dirty="0"/>
              <a:t>It is manufactured by mixing small wood particles with epoxy resin, which are pressed together under intense heat and pressure to produce a rigid board, typically with a smooth surface. </a:t>
            </a:r>
          </a:p>
          <a:p>
            <a:pPr marL="0" indent="0">
              <a:spcBef>
                <a:spcPts val="0"/>
              </a:spcBef>
              <a:buNone/>
            </a:pPr>
            <a:endParaRPr lang="en-GB" sz="2200" dirty="0"/>
          </a:p>
          <a:p>
            <a:pPr marL="0" indent="0">
              <a:spcBef>
                <a:spcPts val="0"/>
              </a:spcBef>
              <a:buNone/>
            </a:pPr>
            <a:r>
              <a:rPr lang="en-GB" sz="2200" dirty="0"/>
              <a:t>Chipboard is commonly used for floors, furniture and kitchen worktops etc. </a:t>
            </a:r>
            <a:endParaRPr lang="en-US" sz="2200" dirty="0"/>
          </a:p>
        </p:txBody>
      </p:sp>
      <p:pic>
        <p:nvPicPr>
          <p:cNvPr id="5" name="Picture 2" descr="https://images-na.ssl-images-amazon.com/images/I/91Hjj%2BpKUhL._AC_SL1500_.jpg">
            <a:extLst>
              <a:ext uri="{FF2B5EF4-FFF2-40B4-BE49-F238E27FC236}">
                <a16:creationId xmlns:a16="http://schemas.microsoft.com/office/drawing/2014/main" id="{6A7729BD-C4F6-4B17-8D0D-549F60682A9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074" r="23186"/>
          <a:stretch/>
        </p:blipFill>
        <p:spPr bwMode="auto">
          <a:xfrm>
            <a:off x="5664199" y="10"/>
            <a:ext cx="34798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269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7F247E-B679-44E9-93C2-B2DD5EFB2B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1" name="Rectangle 10">
            <a:extLst>
              <a:ext uri="{FF2B5EF4-FFF2-40B4-BE49-F238E27FC236}">
                <a16:creationId xmlns:a16="http://schemas.microsoft.com/office/drawing/2014/main" id="{FEE15661-B0F2-42AE-A75B-0999B2CF59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2601995" y="788416"/>
            <a:ext cx="5942448" cy="1499616"/>
          </a:xfrm>
        </p:spPr>
        <p:txBody>
          <a:bodyPr>
            <a:normAutofit/>
          </a:bodyPr>
          <a:lstStyle/>
          <a:p>
            <a:r>
              <a:rPr lang="en-GB" sz="3200" dirty="0">
                <a:solidFill>
                  <a:srgbClr val="1CADE4"/>
                </a:solidFill>
              </a:rPr>
              <a:t>Learning intentions &amp; success criteria</a:t>
            </a:r>
          </a:p>
        </p:txBody>
      </p:sp>
      <p:sp>
        <p:nvSpPr>
          <p:cNvPr id="13" name="Rectangle 12">
            <a:extLst>
              <a:ext uri="{FF2B5EF4-FFF2-40B4-BE49-F238E27FC236}">
                <a16:creationId xmlns:a16="http://schemas.microsoft.com/office/drawing/2014/main" id="{354706C1-38B7-4C23-8749-906CB0DC80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cxnSp>
        <p:nvCxnSpPr>
          <p:cNvPr id="15" name="Straight Connector 14">
            <a:extLst>
              <a:ext uri="{FF2B5EF4-FFF2-40B4-BE49-F238E27FC236}">
                <a16:creationId xmlns:a16="http://schemas.microsoft.com/office/drawing/2014/main" id="{CD161189-7A5B-4B2B-93DC-77710299475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2601995" y="2132856"/>
            <a:ext cx="5942448" cy="3910960"/>
          </a:xfrm>
        </p:spPr>
        <p:txBody>
          <a:bodyPr>
            <a:normAutofit/>
          </a:bodyPr>
          <a:lstStyle/>
          <a:p>
            <a:pPr marL="0" indent="0">
              <a:buNone/>
            </a:pPr>
            <a:r>
              <a:rPr lang="en-GB" sz="2400" b="1" dirty="0">
                <a:solidFill>
                  <a:srgbClr val="FFFFFF"/>
                </a:solidFill>
              </a:rPr>
              <a:t>Learning Intentions</a:t>
            </a:r>
          </a:p>
          <a:p>
            <a:pPr>
              <a:buFont typeface="Arial" panose="020B0604020202020204" pitchFamily="34" charset="0"/>
              <a:buChar char="•"/>
            </a:pPr>
            <a:r>
              <a:rPr lang="en-GB" sz="2400" dirty="0" smtClean="0">
                <a:solidFill>
                  <a:srgbClr val="FFFFFF"/>
                </a:solidFill>
              </a:rPr>
              <a:t>To develop an understanding of the properties and uses of wood in everyday objects.</a:t>
            </a:r>
            <a:endParaRPr lang="en-GB" sz="2400" dirty="0">
              <a:solidFill>
                <a:srgbClr val="FFFFFF"/>
              </a:solidFill>
            </a:endParaRPr>
          </a:p>
          <a:p>
            <a:pPr marL="0" indent="0">
              <a:buNone/>
            </a:pPr>
            <a:endParaRPr lang="en-GB" sz="2400" dirty="0">
              <a:solidFill>
                <a:srgbClr val="FFFFFF"/>
              </a:solidFill>
            </a:endParaRPr>
          </a:p>
          <a:p>
            <a:pPr marL="0" indent="0">
              <a:buNone/>
            </a:pPr>
            <a:r>
              <a:rPr lang="en-GB" sz="2400" b="1" dirty="0">
                <a:solidFill>
                  <a:srgbClr val="FFFFFF"/>
                </a:solidFill>
              </a:rPr>
              <a:t>Success Criteria</a:t>
            </a:r>
          </a:p>
          <a:p>
            <a:pPr>
              <a:buFont typeface="Arial" panose="020B0604020202020204" pitchFamily="34" charset="0"/>
              <a:buChar char="•"/>
            </a:pPr>
            <a:r>
              <a:rPr lang="en-GB" sz="2400" dirty="0">
                <a:solidFill>
                  <a:srgbClr val="FFFFFF"/>
                </a:solidFill>
              </a:rPr>
              <a:t> </a:t>
            </a:r>
            <a:r>
              <a:rPr lang="en-GB" sz="2400" dirty="0" smtClean="0">
                <a:solidFill>
                  <a:srgbClr val="FFFFFF"/>
                </a:solidFill>
              </a:rPr>
              <a:t>I can name 5 commonly used woods.</a:t>
            </a:r>
          </a:p>
          <a:p>
            <a:pPr>
              <a:buFont typeface="Arial" panose="020B0604020202020204" pitchFamily="34" charset="0"/>
              <a:buChar char="•"/>
            </a:pPr>
            <a:r>
              <a:rPr lang="en-GB" sz="2400" dirty="0" smtClean="0">
                <a:solidFill>
                  <a:srgbClr val="FFFFFF"/>
                </a:solidFill>
              </a:rPr>
              <a:t> Give examples of properties that relate to these woods</a:t>
            </a:r>
            <a:endParaRPr lang="en-GB" sz="2400" dirty="0">
              <a:solidFill>
                <a:srgbClr val="FFFFFF"/>
              </a:solidFill>
            </a:endParaRPr>
          </a:p>
          <a:p>
            <a:pPr marL="0" indent="0">
              <a:buNone/>
            </a:pPr>
            <a:endParaRPr lang="en-GB" sz="1600" dirty="0">
              <a:solidFill>
                <a:srgbClr val="FFFFFF"/>
              </a:solidFill>
            </a:endParaRPr>
          </a:p>
          <a:p>
            <a:endParaRPr lang="en-GB" sz="1600" dirty="0">
              <a:solidFill>
                <a:srgbClr val="FFFFFF"/>
              </a:solidFill>
            </a:endParaRPr>
          </a:p>
          <a:p>
            <a:pPr marL="0" indent="0">
              <a:buNone/>
            </a:pPr>
            <a:endParaRPr lang="en-GB" sz="1600" dirty="0">
              <a:solidFill>
                <a:srgbClr val="FFFFFF"/>
              </a:solidFill>
            </a:endParaRPr>
          </a:p>
          <a:p>
            <a:pPr marL="342900" indent="-342900">
              <a:buFont typeface="+mj-lt"/>
              <a:buAutoNum type="arabicPeriod"/>
            </a:pPr>
            <a:endParaRPr lang="en-GB" dirty="0">
              <a:solidFill>
                <a:srgbClr val="FFFFFF"/>
              </a:solidFill>
            </a:endParaRPr>
          </a:p>
          <a:p>
            <a:pPr marL="0" indent="0">
              <a:buNone/>
            </a:pPr>
            <a:endParaRPr lang="en-GB" sz="1500" dirty="0">
              <a:solidFill>
                <a:srgbClr val="FFFFFF"/>
              </a:solidFill>
            </a:endParaRPr>
          </a:p>
          <a:p>
            <a:pPr marL="0" indent="0">
              <a:buNone/>
            </a:pPr>
            <a:endParaRPr lang="en-GB" sz="1500" dirty="0">
              <a:solidFill>
                <a:srgbClr val="FFFFFF"/>
              </a:solidFill>
            </a:endParaRPr>
          </a:p>
        </p:txBody>
      </p:sp>
      <p:pic>
        <p:nvPicPr>
          <p:cNvPr id="12" name="Graphic 11" descr="Aspiration">
            <a:extLst>
              <a:ext uri="{FF2B5EF4-FFF2-40B4-BE49-F238E27FC236}">
                <a16:creationId xmlns:a16="http://schemas.microsoft.com/office/drawing/2014/main" id="{CA9FAC00-E1C3-4EA4-9032-BF3182618E7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722107" y="4437112"/>
            <a:ext cx="914400" cy="914400"/>
          </a:xfrm>
          <a:prstGeom prst="rect">
            <a:avLst/>
          </a:prstGeom>
        </p:spPr>
      </p:pic>
      <p:pic>
        <p:nvPicPr>
          <p:cNvPr id="14" name="Graphic 13" descr="Idea">
            <a:extLst>
              <a:ext uri="{FF2B5EF4-FFF2-40B4-BE49-F238E27FC236}">
                <a16:creationId xmlns:a16="http://schemas.microsoft.com/office/drawing/2014/main" id="{04AE441F-285A-4F28-9973-C22D72BE5C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722107" y="2484790"/>
            <a:ext cx="914400" cy="914400"/>
          </a:xfrm>
          <a:prstGeom prst="rect">
            <a:avLst/>
          </a:prstGeom>
        </p:spPr>
      </p:pic>
    </p:spTree>
    <p:extLst>
      <p:ext uri="{BB962C8B-B14F-4D97-AF65-F5344CB8AC3E}">
        <p14:creationId xmlns:p14="http://schemas.microsoft.com/office/powerpoint/2010/main" val="12837777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vert="horz" lIns="91440" tIns="45720" rIns="91440" bIns="45720" rtlCol="0">
            <a:normAutofit/>
          </a:bodyPr>
          <a:lstStyle/>
          <a:p>
            <a:r>
              <a:rPr lang="en-US" kern="1200" cap="all" spc="200" baseline="0" dirty="0">
                <a:latin typeface="+mj-lt"/>
                <a:ea typeface="+mj-ea"/>
                <a:cs typeface="+mj-cs"/>
              </a:rPr>
              <a:t>veneer</a:t>
            </a:r>
          </a:p>
        </p:txBody>
      </p:sp>
      <p:sp>
        <p:nvSpPr>
          <p:cNvPr id="2" name="Content Placeholder 1"/>
          <p:cNvSpPr>
            <a:spLocks noGrp="1"/>
          </p:cNvSpPr>
          <p:nvPr>
            <p:ph idx="1"/>
          </p:nvPr>
        </p:nvSpPr>
        <p:spPr>
          <a:xfrm>
            <a:off x="768096" y="2286000"/>
            <a:ext cx="4550113" cy="4023360"/>
          </a:xfrm>
        </p:spPr>
        <p:txBody>
          <a:bodyPr vert="horz" lIns="91440" tIns="45720" rIns="91440" bIns="45720" rtlCol="0">
            <a:normAutofit/>
          </a:bodyPr>
          <a:lstStyle/>
          <a:p>
            <a:pPr marL="0" indent="0">
              <a:spcBef>
                <a:spcPts val="0"/>
              </a:spcBef>
              <a:buNone/>
            </a:pPr>
            <a:r>
              <a:rPr lang="en-US" sz="2200" dirty="0"/>
              <a:t>A veneer is a thinly cut layer of fine grain wood placed on top of a coarser piece of wood. </a:t>
            </a:r>
          </a:p>
          <a:p>
            <a:pPr marL="0" indent="0">
              <a:spcBef>
                <a:spcPts val="0"/>
              </a:spcBef>
              <a:buNone/>
            </a:pPr>
            <a:endParaRPr lang="en-US" sz="2200" dirty="0"/>
          </a:p>
          <a:p>
            <a:pPr marL="0" indent="0">
              <a:spcBef>
                <a:spcPts val="0"/>
              </a:spcBef>
              <a:buNone/>
            </a:pPr>
            <a:r>
              <a:rPr lang="en-US" sz="2200" dirty="0"/>
              <a:t>For example: </a:t>
            </a:r>
          </a:p>
          <a:p>
            <a:pPr marL="0" indent="0">
              <a:spcBef>
                <a:spcPts val="0"/>
              </a:spcBef>
              <a:buNone/>
            </a:pPr>
            <a:r>
              <a:rPr lang="en-US" sz="2200" dirty="0"/>
              <a:t>It is used to give the appearance of an expensive hardwood wood over, for example, a manufactured board or cheaper softwood. </a:t>
            </a:r>
          </a:p>
        </p:txBody>
      </p:sp>
      <p:pic>
        <p:nvPicPr>
          <p:cNvPr id="7" name="Picture 2" descr="https://www.rockler.com/media/catalog/product/cache/ecd051e9670bd57df35c8f0b122d8aea/2/1/21347-00-1000.jpg">
            <a:extLst>
              <a:ext uri="{FF2B5EF4-FFF2-40B4-BE49-F238E27FC236}">
                <a16:creationId xmlns:a16="http://schemas.microsoft.com/office/drawing/2014/main" id="{2B6DE162-EAAA-4AEE-B836-6FC127E2F9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366" r="33893"/>
          <a:stretch/>
        </p:blipFill>
        <p:spPr bwMode="auto">
          <a:xfrm>
            <a:off x="5664199" y="10"/>
            <a:ext cx="34798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120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vert="horz" lIns="91440" tIns="45720" rIns="91440" bIns="45720" rtlCol="0">
            <a:normAutofit/>
          </a:bodyPr>
          <a:lstStyle/>
          <a:p>
            <a:r>
              <a:rPr lang="en-US" kern="1200" cap="all" spc="200" baseline="0" dirty="0">
                <a:latin typeface="+mj-lt"/>
                <a:ea typeface="+mj-ea"/>
                <a:cs typeface="+mj-cs"/>
              </a:rPr>
              <a:t>Marking out tools</a:t>
            </a:r>
          </a:p>
        </p:txBody>
      </p:sp>
      <p:sp>
        <p:nvSpPr>
          <p:cNvPr id="2" name="Content Placeholder 1"/>
          <p:cNvSpPr>
            <a:spLocks noGrp="1"/>
          </p:cNvSpPr>
          <p:nvPr>
            <p:ph idx="1"/>
          </p:nvPr>
        </p:nvSpPr>
        <p:spPr>
          <a:xfrm>
            <a:off x="768096" y="2286000"/>
            <a:ext cx="4550113" cy="4023360"/>
          </a:xfrm>
        </p:spPr>
        <p:txBody>
          <a:bodyPr vert="horz" lIns="91440" tIns="45720" rIns="91440" bIns="45720" rtlCol="0">
            <a:normAutofit/>
          </a:bodyPr>
          <a:lstStyle/>
          <a:p>
            <a:pPr marL="0" indent="0">
              <a:spcBef>
                <a:spcPts val="0"/>
              </a:spcBef>
              <a:buNone/>
            </a:pPr>
            <a:r>
              <a:rPr lang="en-US" sz="2200" dirty="0"/>
              <a:t>Before you start making anything in the workshop, you will need to mark out any wood working joints and waste wood onto your wood. </a:t>
            </a:r>
          </a:p>
          <a:p>
            <a:pPr marL="0" indent="0">
              <a:spcBef>
                <a:spcPts val="0"/>
              </a:spcBef>
              <a:buNone/>
            </a:pPr>
            <a:endParaRPr lang="en-US" sz="2200" dirty="0"/>
          </a:p>
          <a:p>
            <a:pPr marL="0" indent="0">
              <a:spcBef>
                <a:spcPts val="0"/>
              </a:spcBef>
              <a:buNone/>
            </a:pPr>
            <a:r>
              <a:rPr lang="en-US" sz="2200" dirty="0"/>
              <a:t>We use many different marking out tools to do this...</a:t>
            </a:r>
          </a:p>
        </p:txBody>
      </p:sp>
      <p:pic>
        <p:nvPicPr>
          <p:cNvPr id="9218" name="Picture 2" descr="wolfcraft UK on Twitter: &quot;Wolfcraft 5206000 Try Square 500 mm ...">
            <a:extLst>
              <a:ext uri="{FF2B5EF4-FFF2-40B4-BE49-F238E27FC236}">
                <a16:creationId xmlns:a16="http://schemas.microsoft.com/office/drawing/2014/main" id="{27DCC953-273C-4105-9F43-9110407B29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235" r="14896" b="-1"/>
          <a:stretch/>
        </p:blipFill>
        <p:spPr bwMode="auto">
          <a:xfrm>
            <a:off x="5664199" y="10"/>
            <a:ext cx="34798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062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Fisher FR300m Steel Rule 30cm(300mm): Amazon.co.uk: DIY &amp; Tools">
            <a:extLst>
              <a:ext uri="{FF2B5EF4-FFF2-40B4-BE49-F238E27FC236}">
                <a16:creationId xmlns:a16="http://schemas.microsoft.com/office/drawing/2014/main" id="{BB625159-66DE-4650-9665-609ACC1ED1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835" t="9091" r="32187"/>
          <a:stretch/>
        </p:blipFill>
        <p:spPr bwMode="auto">
          <a:xfrm rot="5400000">
            <a:off x="1143000" y="-114300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768096" y="585216"/>
            <a:ext cx="4550113" cy="1499616"/>
          </a:xfrm>
        </p:spPr>
        <p:txBody>
          <a:bodyPr vert="horz" lIns="91440" tIns="45720" rIns="91440" bIns="45720" rtlCol="0">
            <a:normAutofit/>
          </a:bodyPr>
          <a:lstStyle/>
          <a:p>
            <a:r>
              <a:rPr lang="en-US" kern="1200" cap="all" spc="200" baseline="0">
                <a:solidFill>
                  <a:srgbClr val="000000"/>
                </a:solidFill>
                <a:latin typeface="+mj-lt"/>
                <a:ea typeface="+mj-ea"/>
                <a:cs typeface="+mj-cs"/>
              </a:rPr>
              <a:t>Steel rule</a:t>
            </a:r>
          </a:p>
        </p:txBody>
      </p:sp>
      <p:sp>
        <p:nvSpPr>
          <p:cNvPr id="2" name="Content Placeholder 1"/>
          <p:cNvSpPr>
            <a:spLocks noGrp="1"/>
          </p:cNvSpPr>
          <p:nvPr>
            <p:ph idx="1"/>
          </p:nvPr>
        </p:nvSpPr>
        <p:spPr>
          <a:xfrm>
            <a:off x="768096" y="2286000"/>
            <a:ext cx="4550113" cy="4023360"/>
          </a:xfrm>
        </p:spPr>
        <p:txBody>
          <a:bodyPr vert="horz" lIns="91440" tIns="45720" rIns="91440" bIns="45720" rtlCol="0">
            <a:normAutofit/>
          </a:bodyPr>
          <a:lstStyle/>
          <a:p>
            <a:pPr marL="0" indent="0">
              <a:spcBef>
                <a:spcPts val="0"/>
              </a:spcBef>
              <a:buNone/>
            </a:pPr>
            <a:r>
              <a:rPr lang="en-US" sz="2400" dirty="0">
                <a:solidFill>
                  <a:srgbClr val="000000"/>
                </a:solidFill>
              </a:rPr>
              <a:t>For measuring sizes on wood,  metal and plastic.</a:t>
            </a:r>
          </a:p>
          <a:p>
            <a:pPr marL="0" indent="0">
              <a:spcBef>
                <a:spcPts val="0"/>
              </a:spcBef>
              <a:buNone/>
            </a:pPr>
            <a:endParaRPr lang="en-US" sz="2400" dirty="0">
              <a:solidFill>
                <a:srgbClr val="000000"/>
              </a:solidFill>
            </a:endParaRPr>
          </a:p>
          <a:p>
            <a:pPr marL="0" indent="0">
              <a:spcBef>
                <a:spcPts val="0"/>
              </a:spcBef>
              <a:buNone/>
            </a:pPr>
            <a:r>
              <a:rPr lang="en-US" sz="2400" dirty="0">
                <a:solidFill>
                  <a:srgbClr val="000000"/>
                </a:solidFill>
              </a:rPr>
              <a:t>The “0” of the steel rule starts right at the edge. </a:t>
            </a:r>
          </a:p>
          <a:p>
            <a:pPr marL="0" indent="0">
              <a:spcBef>
                <a:spcPts val="0"/>
              </a:spcBef>
              <a:buNone/>
            </a:pPr>
            <a:endParaRPr lang="en-US" sz="2400" dirty="0">
              <a:solidFill>
                <a:srgbClr val="000000"/>
              </a:solidFill>
            </a:endParaRPr>
          </a:p>
          <a:p>
            <a:pPr marL="0" indent="0">
              <a:spcBef>
                <a:spcPts val="0"/>
              </a:spcBef>
              <a:buNone/>
            </a:pPr>
            <a:r>
              <a:rPr lang="en-US" sz="2400" dirty="0">
                <a:solidFill>
                  <a:srgbClr val="000000"/>
                </a:solidFill>
              </a:rPr>
              <a:t>Sizes are in mm. </a:t>
            </a:r>
          </a:p>
        </p:txBody>
      </p:sp>
    </p:spTree>
    <p:extLst>
      <p:ext uri="{BB962C8B-B14F-4D97-AF65-F5344CB8AC3E}">
        <p14:creationId xmlns:p14="http://schemas.microsoft.com/office/powerpoint/2010/main" val="234670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500" spc="200"/>
              <a:t>Try Square</a:t>
            </a:r>
            <a:endParaRPr lang="en-US" sz="3500" kern="1200" cap="all" spc="200" baseline="0">
              <a:latin typeface="+mj-lt"/>
              <a:ea typeface="+mj-ea"/>
              <a:cs typeface="+mj-cs"/>
            </a:endParaRPr>
          </a:p>
        </p:txBody>
      </p:sp>
      <p:sp>
        <p:nvSpPr>
          <p:cNvPr id="2" name="Content Placeholder 1"/>
          <p:cNvSpPr>
            <a:spLocks noGrp="1"/>
          </p:cNvSpPr>
          <p:nvPr>
            <p:ph idx="1"/>
          </p:nvPr>
        </p:nvSpPr>
        <p:spPr>
          <a:xfrm>
            <a:off x="768096" y="2286000"/>
            <a:ext cx="2350185" cy="3931920"/>
          </a:xfrm>
        </p:spPr>
        <p:txBody>
          <a:bodyPr vert="horz" lIns="91440" tIns="45720" rIns="91440" bIns="45720" rtlCol="0">
            <a:noAutofit/>
          </a:bodyPr>
          <a:lstStyle/>
          <a:p>
            <a:pPr marL="0" indent="0">
              <a:spcBef>
                <a:spcPts val="0"/>
              </a:spcBef>
              <a:buNone/>
            </a:pPr>
            <a:r>
              <a:rPr lang="en-US" sz="2400" dirty="0"/>
              <a:t>For marking lines at right angles (90 degrees) to an edge of a piece of wood.</a:t>
            </a:r>
          </a:p>
          <a:p>
            <a:pPr marL="0" indent="0">
              <a:spcBef>
                <a:spcPts val="0"/>
              </a:spcBef>
              <a:buNone/>
            </a:pPr>
            <a:endParaRPr lang="en-US" sz="2400" dirty="0"/>
          </a:p>
          <a:p>
            <a:pPr marL="0" indent="0">
              <a:spcBef>
                <a:spcPts val="0"/>
              </a:spcBef>
              <a:buNone/>
            </a:pPr>
            <a:r>
              <a:rPr lang="en-US" sz="2400" dirty="0"/>
              <a:t>Always ensure the brass section is flush against the edge of the wood to ensure a perfect right angle. </a:t>
            </a:r>
          </a:p>
        </p:txBody>
      </p:sp>
      <p:pic>
        <p:nvPicPr>
          <p:cNvPr id="19458" name="Picture 2" descr="Joseph Marples Trial 1 Try Square - 6 Inch – Toolnut">
            <a:extLst>
              <a:ext uri="{FF2B5EF4-FFF2-40B4-BE49-F238E27FC236}">
                <a16:creationId xmlns:a16="http://schemas.microsoft.com/office/drawing/2014/main" id="{3D88B7FC-25B1-4AF6-9AF0-1E9CE1D7F6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481756" y="1576370"/>
            <a:ext cx="5182183" cy="3705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6879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R.S.T RSTC038 RC038 Beech Marking Gauge">
            <a:extLst>
              <a:ext uri="{FF2B5EF4-FFF2-40B4-BE49-F238E27FC236}">
                <a16:creationId xmlns:a16="http://schemas.microsoft.com/office/drawing/2014/main" id="{F522E102-415A-4405-B9AF-9C99C10A71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9" t="26122" r="1301" b="16861"/>
          <a:stretch/>
        </p:blipFill>
        <p:spPr bwMode="auto">
          <a:xfrm>
            <a:off x="1475656" y="3012536"/>
            <a:ext cx="6506016" cy="28406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768096" y="585216"/>
            <a:ext cx="4550113" cy="1499616"/>
          </a:xfrm>
        </p:spPr>
        <p:txBody>
          <a:bodyPr vert="horz" lIns="91440" tIns="45720" rIns="91440" bIns="45720" rtlCol="0">
            <a:normAutofit/>
          </a:bodyPr>
          <a:lstStyle/>
          <a:p>
            <a:r>
              <a:rPr lang="en-US" spc="200" dirty="0">
                <a:solidFill>
                  <a:srgbClr val="000000"/>
                </a:solidFill>
              </a:rPr>
              <a:t>Marking gauge</a:t>
            </a:r>
            <a:endParaRPr lang="en-US" kern="1200" cap="all" spc="200" baseline="0" dirty="0">
              <a:solidFill>
                <a:srgbClr val="000000"/>
              </a:solidFill>
              <a:latin typeface="+mj-lt"/>
              <a:ea typeface="+mj-ea"/>
              <a:cs typeface="+mj-cs"/>
            </a:endParaRPr>
          </a:p>
        </p:txBody>
      </p:sp>
      <p:sp>
        <p:nvSpPr>
          <p:cNvPr id="2" name="Content Placeholder 1"/>
          <p:cNvSpPr>
            <a:spLocks noGrp="1"/>
          </p:cNvSpPr>
          <p:nvPr>
            <p:ph idx="1"/>
          </p:nvPr>
        </p:nvSpPr>
        <p:spPr>
          <a:xfrm>
            <a:off x="782857" y="2038878"/>
            <a:ext cx="4550113" cy="4023360"/>
          </a:xfrm>
        </p:spPr>
        <p:txBody>
          <a:bodyPr vert="horz" lIns="91440" tIns="45720" rIns="91440" bIns="45720" rtlCol="0">
            <a:normAutofit/>
          </a:bodyPr>
          <a:lstStyle/>
          <a:p>
            <a:pPr marL="0" indent="0">
              <a:spcBef>
                <a:spcPts val="0"/>
              </a:spcBef>
              <a:buNone/>
            </a:pPr>
            <a:r>
              <a:rPr lang="en-US" sz="2400" dirty="0">
                <a:solidFill>
                  <a:srgbClr val="000000"/>
                </a:solidFill>
              </a:rPr>
              <a:t>For marking lines parallel to an edge of a piece of wood.</a:t>
            </a:r>
          </a:p>
        </p:txBody>
      </p:sp>
      <p:sp>
        <p:nvSpPr>
          <p:cNvPr id="7" name="Line 11">
            <a:extLst>
              <a:ext uri="{FF2B5EF4-FFF2-40B4-BE49-F238E27FC236}">
                <a16:creationId xmlns:a16="http://schemas.microsoft.com/office/drawing/2014/main" id="{317D29C5-2CEF-44C2-BF44-C0B73ECEDDA6}"/>
              </a:ext>
            </a:extLst>
          </p:cNvPr>
          <p:cNvSpPr>
            <a:spLocks noChangeShapeType="1"/>
          </p:cNvSpPr>
          <p:nvPr/>
        </p:nvSpPr>
        <p:spPr bwMode="auto">
          <a:xfrm>
            <a:off x="1043608" y="3789041"/>
            <a:ext cx="1368152" cy="288032"/>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8" name="Line 12">
            <a:extLst>
              <a:ext uri="{FF2B5EF4-FFF2-40B4-BE49-F238E27FC236}">
                <a16:creationId xmlns:a16="http://schemas.microsoft.com/office/drawing/2014/main" id="{D0B27D44-FBBE-4A62-B44F-3C14A00CA6F8}"/>
              </a:ext>
            </a:extLst>
          </p:cNvPr>
          <p:cNvSpPr>
            <a:spLocks noChangeShapeType="1"/>
          </p:cNvSpPr>
          <p:nvPr/>
        </p:nvSpPr>
        <p:spPr bwMode="auto">
          <a:xfrm flipV="1">
            <a:off x="4487814" y="5319918"/>
            <a:ext cx="89611" cy="742320"/>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9" name="Line 13">
            <a:extLst>
              <a:ext uri="{FF2B5EF4-FFF2-40B4-BE49-F238E27FC236}">
                <a16:creationId xmlns:a16="http://schemas.microsoft.com/office/drawing/2014/main" id="{6CFD9975-AE9D-4CAE-B032-F48B5BF3B40B}"/>
              </a:ext>
            </a:extLst>
          </p:cNvPr>
          <p:cNvSpPr>
            <a:spLocks noChangeShapeType="1"/>
          </p:cNvSpPr>
          <p:nvPr/>
        </p:nvSpPr>
        <p:spPr bwMode="auto">
          <a:xfrm flipH="1">
            <a:off x="3995936" y="3054916"/>
            <a:ext cx="1447896" cy="518099"/>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10" name="Text Box 14">
            <a:extLst>
              <a:ext uri="{FF2B5EF4-FFF2-40B4-BE49-F238E27FC236}">
                <a16:creationId xmlns:a16="http://schemas.microsoft.com/office/drawing/2014/main" id="{C012BD85-983E-46A5-B366-C81C0714280E}"/>
              </a:ext>
            </a:extLst>
          </p:cNvPr>
          <p:cNvSpPr txBox="1">
            <a:spLocks noChangeArrowheads="1"/>
          </p:cNvSpPr>
          <p:nvPr/>
        </p:nvSpPr>
        <p:spPr bwMode="auto">
          <a:xfrm>
            <a:off x="7455215" y="5101273"/>
            <a:ext cx="1496652" cy="5383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Comic Sans MS" pitchFamily="66" charset="0"/>
              </a:rPr>
              <a:t>Stem</a:t>
            </a:r>
            <a:endParaRPr kumimoji="0" lang="en-US" sz="1200" b="0" i="0" u="none" strike="noStrike" cap="none" normalizeH="0" baseline="0" dirty="0">
              <a:ln>
                <a:noFill/>
              </a:ln>
              <a:solidFill>
                <a:schemeClr val="tx1"/>
              </a:solidFill>
              <a:effectLst/>
              <a:latin typeface="Comic Sans MS" pitchFamily="66" charset="0"/>
            </a:endParaRPr>
          </a:p>
        </p:txBody>
      </p:sp>
      <p:sp>
        <p:nvSpPr>
          <p:cNvPr id="11" name="Text Box 16">
            <a:extLst>
              <a:ext uri="{FF2B5EF4-FFF2-40B4-BE49-F238E27FC236}">
                <a16:creationId xmlns:a16="http://schemas.microsoft.com/office/drawing/2014/main" id="{588E6823-209A-4E7D-8674-26A737B33FF0}"/>
              </a:ext>
            </a:extLst>
          </p:cNvPr>
          <p:cNvSpPr txBox="1">
            <a:spLocks noChangeArrowheads="1"/>
          </p:cNvSpPr>
          <p:nvPr/>
        </p:nvSpPr>
        <p:spPr bwMode="auto">
          <a:xfrm>
            <a:off x="3654607" y="6062481"/>
            <a:ext cx="1798489" cy="42317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omic Sans MS" pitchFamily="66" charset="0"/>
              </a:rPr>
              <a:t>Thumb Screw</a:t>
            </a:r>
            <a:endParaRPr kumimoji="0" lang="en-US" sz="1200" b="0" i="0" u="none" strike="noStrike" cap="none" normalizeH="0" baseline="0" dirty="0">
              <a:ln>
                <a:noFill/>
              </a:ln>
              <a:solidFill>
                <a:schemeClr val="tx1"/>
              </a:solidFill>
              <a:effectLst/>
              <a:latin typeface="Comic Sans MS" pitchFamily="66" charset="0"/>
            </a:endParaRPr>
          </a:p>
        </p:txBody>
      </p:sp>
      <p:sp>
        <p:nvSpPr>
          <p:cNvPr id="12" name="Text Box 17">
            <a:extLst>
              <a:ext uri="{FF2B5EF4-FFF2-40B4-BE49-F238E27FC236}">
                <a16:creationId xmlns:a16="http://schemas.microsoft.com/office/drawing/2014/main" id="{B405CF62-5A7F-4F18-86A1-BCAD41D2B116}"/>
              </a:ext>
            </a:extLst>
          </p:cNvPr>
          <p:cNvSpPr txBox="1">
            <a:spLocks noChangeArrowheads="1"/>
          </p:cNvSpPr>
          <p:nvPr/>
        </p:nvSpPr>
        <p:spPr bwMode="auto">
          <a:xfrm>
            <a:off x="577560" y="3612746"/>
            <a:ext cx="917913" cy="42317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Comic Sans MS" pitchFamily="66" charset="0"/>
              </a:rPr>
              <a:t>Spur</a:t>
            </a:r>
            <a:endParaRPr kumimoji="0" lang="en-US" sz="1200" b="0" i="0" u="none" strike="noStrike" cap="none" normalizeH="0" baseline="0" dirty="0">
              <a:ln>
                <a:noFill/>
              </a:ln>
              <a:solidFill>
                <a:schemeClr val="tx1"/>
              </a:solidFill>
              <a:effectLst/>
              <a:latin typeface="Comic Sans MS" pitchFamily="66" charset="0"/>
            </a:endParaRPr>
          </a:p>
        </p:txBody>
      </p:sp>
      <p:sp>
        <p:nvSpPr>
          <p:cNvPr id="13" name="Text Box 28">
            <a:extLst>
              <a:ext uri="{FF2B5EF4-FFF2-40B4-BE49-F238E27FC236}">
                <a16:creationId xmlns:a16="http://schemas.microsoft.com/office/drawing/2014/main" id="{8332FC2C-A3E3-4460-ABAA-4A284669D68E}"/>
              </a:ext>
            </a:extLst>
          </p:cNvPr>
          <p:cNvSpPr txBox="1">
            <a:spLocks noChangeArrowheads="1"/>
          </p:cNvSpPr>
          <p:nvPr/>
        </p:nvSpPr>
        <p:spPr bwMode="auto">
          <a:xfrm>
            <a:off x="5484918" y="2886120"/>
            <a:ext cx="1057935" cy="42317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omic Sans MS" pitchFamily="66" charset="0"/>
              </a:rPr>
              <a:t>Stock</a:t>
            </a:r>
            <a:endParaRPr kumimoji="0" lang="en-US" sz="1200" b="0" i="0" u="none" strike="noStrike" cap="none" normalizeH="0" baseline="0" dirty="0">
              <a:ln>
                <a:noFill/>
              </a:ln>
              <a:solidFill>
                <a:schemeClr val="tx1"/>
              </a:solidFill>
              <a:effectLst/>
              <a:latin typeface="Comic Sans MS" pitchFamily="66" charset="0"/>
            </a:endParaRPr>
          </a:p>
        </p:txBody>
      </p:sp>
      <p:sp>
        <p:nvSpPr>
          <p:cNvPr id="14" name="Line 11">
            <a:extLst>
              <a:ext uri="{FF2B5EF4-FFF2-40B4-BE49-F238E27FC236}">
                <a16:creationId xmlns:a16="http://schemas.microsoft.com/office/drawing/2014/main" id="{B5E43BDF-1284-4B7D-BD50-E97FB9B9D66E}"/>
              </a:ext>
            </a:extLst>
          </p:cNvPr>
          <p:cNvSpPr>
            <a:spLocks noChangeShapeType="1"/>
          </p:cNvSpPr>
          <p:nvPr/>
        </p:nvSpPr>
        <p:spPr bwMode="auto">
          <a:xfrm flipH="1" flipV="1">
            <a:off x="6771865" y="3950934"/>
            <a:ext cx="824489" cy="1150339"/>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Tree>
    <p:extLst>
      <p:ext uri="{BB962C8B-B14F-4D97-AF65-F5344CB8AC3E}">
        <p14:creationId xmlns:p14="http://schemas.microsoft.com/office/powerpoint/2010/main" val="502856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lem EnPoint Ebony Marking Gauge Woodworking Marker Mortise Gauge ...">
            <a:extLst>
              <a:ext uri="{FF2B5EF4-FFF2-40B4-BE49-F238E27FC236}">
                <a16:creationId xmlns:a16="http://schemas.microsoft.com/office/drawing/2014/main" id="{CECE4F28-0316-4307-9528-15E75ED71A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651" b="29180"/>
          <a:stretch/>
        </p:blipFill>
        <p:spPr bwMode="auto">
          <a:xfrm>
            <a:off x="1143000" y="3076295"/>
            <a:ext cx="6858000" cy="337204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768096" y="585216"/>
            <a:ext cx="4550113" cy="1499616"/>
          </a:xfrm>
        </p:spPr>
        <p:txBody>
          <a:bodyPr vert="horz" lIns="91440" tIns="45720" rIns="91440" bIns="45720" rtlCol="0">
            <a:normAutofit/>
          </a:bodyPr>
          <a:lstStyle/>
          <a:p>
            <a:r>
              <a:rPr lang="en-US" spc="200" dirty="0">
                <a:solidFill>
                  <a:srgbClr val="000000"/>
                </a:solidFill>
              </a:rPr>
              <a:t>Mortise gauge</a:t>
            </a:r>
            <a:endParaRPr lang="en-US" kern="1200" cap="all" spc="200" baseline="0" dirty="0">
              <a:solidFill>
                <a:srgbClr val="000000"/>
              </a:solidFill>
              <a:latin typeface="+mj-lt"/>
              <a:ea typeface="+mj-ea"/>
              <a:cs typeface="+mj-cs"/>
            </a:endParaRPr>
          </a:p>
        </p:txBody>
      </p:sp>
      <p:sp>
        <p:nvSpPr>
          <p:cNvPr id="2" name="Content Placeholder 1"/>
          <p:cNvSpPr>
            <a:spLocks noGrp="1"/>
          </p:cNvSpPr>
          <p:nvPr>
            <p:ph idx="1"/>
          </p:nvPr>
        </p:nvSpPr>
        <p:spPr>
          <a:xfrm>
            <a:off x="768096" y="1930544"/>
            <a:ext cx="5244064" cy="4023360"/>
          </a:xfrm>
        </p:spPr>
        <p:txBody>
          <a:bodyPr vert="horz" lIns="91440" tIns="45720" rIns="91440" bIns="45720" rtlCol="0">
            <a:normAutofit/>
          </a:bodyPr>
          <a:lstStyle/>
          <a:p>
            <a:pPr marL="0" indent="0">
              <a:spcBef>
                <a:spcPts val="0"/>
              </a:spcBef>
              <a:buNone/>
            </a:pPr>
            <a:r>
              <a:rPr lang="en-US" sz="2400" dirty="0">
                <a:solidFill>
                  <a:srgbClr val="000000"/>
                </a:solidFill>
              </a:rPr>
              <a:t>For marking out the width of a mortise hole for a mortis and tenon joint.</a:t>
            </a:r>
          </a:p>
        </p:txBody>
      </p:sp>
      <p:sp>
        <p:nvSpPr>
          <p:cNvPr id="6" name="Text Box 15">
            <a:extLst>
              <a:ext uri="{FF2B5EF4-FFF2-40B4-BE49-F238E27FC236}">
                <a16:creationId xmlns:a16="http://schemas.microsoft.com/office/drawing/2014/main" id="{74015E7C-F3BA-481D-96A2-38A843135084}"/>
              </a:ext>
            </a:extLst>
          </p:cNvPr>
          <p:cNvSpPr txBox="1">
            <a:spLocks noChangeArrowheads="1"/>
          </p:cNvSpPr>
          <p:nvPr/>
        </p:nvSpPr>
        <p:spPr bwMode="auto">
          <a:xfrm>
            <a:off x="2958935" y="3212976"/>
            <a:ext cx="539750" cy="2159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omic Sans MS" pitchFamily="66" charset="0"/>
              </a:rPr>
              <a:t>Stock</a:t>
            </a:r>
            <a:endParaRPr kumimoji="0" lang="en-US" sz="1200" b="0" i="0" u="none" strike="noStrike" cap="none" normalizeH="0" baseline="0" dirty="0">
              <a:ln>
                <a:noFill/>
              </a:ln>
              <a:solidFill>
                <a:schemeClr val="tx1"/>
              </a:solidFill>
              <a:effectLst/>
              <a:latin typeface="Comic Sans MS" pitchFamily="66" charset="0"/>
            </a:endParaRPr>
          </a:p>
        </p:txBody>
      </p:sp>
      <p:sp>
        <p:nvSpPr>
          <p:cNvPr id="8" name="Line 20">
            <a:extLst>
              <a:ext uri="{FF2B5EF4-FFF2-40B4-BE49-F238E27FC236}">
                <a16:creationId xmlns:a16="http://schemas.microsoft.com/office/drawing/2014/main" id="{677CC456-ABE3-4B5E-8E3D-6470BB228F4B}"/>
              </a:ext>
            </a:extLst>
          </p:cNvPr>
          <p:cNvSpPr>
            <a:spLocks noChangeShapeType="1"/>
          </p:cNvSpPr>
          <p:nvPr/>
        </p:nvSpPr>
        <p:spPr bwMode="auto">
          <a:xfrm>
            <a:off x="1186276" y="4320065"/>
            <a:ext cx="1153476" cy="739107"/>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9" name="Text Box 21">
            <a:extLst>
              <a:ext uri="{FF2B5EF4-FFF2-40B4-BE49-F238E27FC236}">
                <a16:creationId xmlns:a16="http://schemas.microsoft.com/office/drawing/2014/main" id="{74A928B1-2459-4AA9-8E05-D6CCFB451593}"/>
              </a:ext>
            </a:extLst>
          </p:cNvPr>
          <p:cNvSpPr txBox="1">
            <a:spLocks noChangeArrowheads="1"/>
          </p:cNvSpPr>
          <p:nvPr/>
        </p:nvSpPr>
        <p:spPr bwMode="auto">
          <a:xfrm>
            <a:off x="5849644" y="2929941"/>
            <a:ext cx="1069985" cy="236536"/>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omic Sans MS" pitchFamily="66" charset="0"/>
              </a:rPr>
              <a:t>Thumbscrew</a:t>
            </a:r>
            <a:endParaRPr kumimoji="0" lang="en-US" sz="1200" b="0" i="0" u="none" strike="noStrike" cap="none" normalizeH="0" baseline="0" dirty="0">
              <a:ln>
                <a:noFill/>
              </a:ln>
              <a:solidFill>
                <a:schemeClr val="tx1"/>
              </a:solidFill>
              <a:effectLst/>
              <a:latin typeface="Comic Sans MS" pitchFamily="66" charset="0"/>
            </a:endParaRPr>
          </a:p>
        </p:txBody>
      </p:sp>
      <p:sp>
        <p:nvSpPr>
          <p:cNvPr id="10" name="Line 22">
            <a:extLst>
              <a:ext uri="{FF2B5EF4-FFF2-40B4-BE49-F238E27FC236}">
                <a16:creationId xmlns:a16="http://schemas.microsoft.com/office/drawing/2014/main" id="{8CA16E0B-9218-4DCB-ABFB-827E4BE6EFA4}"/>
              </a:ext>
            </a:extLst>
          </p:cNvPr>
          <p:cNvSpPr>
            <a:spLocks noChangeShapeType="1"/>
          </p:cNvSpPr>
          <p:nvPr/>
        </p:nvSpPr>
        <p:spPr bwMode="auto">
          <a:xfrm flipH="1">
            <a:off x="5364089" y="3076294"/>
            <a:ext cx="504056" cy="208689"/>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11" name="Text Box 23">
            <a:extLst>
              <a:ext uri="{FF2B5EF4-FFF2-40B4-BE49-F238E27FC236}">
                <a16:creationId xmlns:a16="http://schemas.microsoft.com/office/drawing/2014/main" id="{CB4522E7-6493-48E0-96B9-932D4BFCF7AB}"/>
              </a:ext>
            </a:extLst>
          </p:cNvPr>
          <p:cNvSpPr txBox="1">
            <a:spLocks noChangeArrowheads="1"/>
          </p:cNvSpPr>
          <p:nvPr/>
        </p:nvSpPr>
        <p:spPr bwMode="auto">
          <a:xfrm>
            <a:off x="819943" y="3877147"/>
            <a:ext cx="646114" cy="35719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200" dirty="0">
                <a:solidFill>
                  <a:srgbClr val="000000"/>
                </a:solidFill>
                <a:latin typeface="Comic Sans MS" pitchFamily="66" charset="0"/>
              </a:rPr>
              <a:t>Fixed </a:t>
            </a:r>
            <a:r>
              <a:rPr kumimoji="0" lang="en-GB" sz="1200" b="0" i="0" u="none" strike="noStrike" cap="none" normalizeH="0" baseline="0" dirty="0">
                <a:ln>
                  <a:noFill/>
                </a:ln>
                <a:solidFill>
                  <a:srgbClr val="000000"/>
                </a:solidFill>
                <a:effectLst/>
                <a:latin typeface="Comic Sans MS" pitchFamily="66" charset="0"/>
              </a:rPr>
              <a:t>Spur</a:t>
            </a:r>
            <a:endParaRPr kumimoji="0" lang="en-US" sz="1200" b="0" i="0" u="none" strike="noStrike" cap="none" normalizeH="0" baseline="0" dirty="0">
              <a:ln>
                <a:noFill/>
              </a:ln>
              <a:solidFill>
                <a:schemeClr val="tx1"/>
              </a:solidFill>
              <a:effectLst/>
              <a:latin typeface="Comic Sans MS" pitchFamily="66" charset="0"/>
            </a:endParaRPr>
          </a:p>
        </p:txBody>
      </p:sp>
      <p:sp>
        <p:nvSpPr>
          <p:cNvPr id="12" name="Text Box 24">
            <a:extLst>
              <a:ext uri="{FF2B5EF4-FFF2-40B4-BE49-F238E27FC236}">
                <a16:creationId xmlns:a16="http://schemas.microsoft.com/office/drawing/2014/main" id="{944CC64B-7AE0-489F-A3FC-B3F0B9A5207E}"/>
              </a:ext>
            </a:extLst>
          </p:cNvPr>
          <p:cNvSpPr txBox="1">
            <a:spLocks noChangeArrowheads="1"/>
          </p:cNvSpPr>
          <p:nvPr/>
        </p:nvSpPr>
        <p:spPr bwMode="auto">
          <a:xfrm>
            <a:off x="7740352" y="4267011"/>
            <a:ext cx="1169987" cy="79216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omic Sans MS" pitchFamily="66" charset="0"/>
              </a:rPr>
              <a:t>Adjustment Screw - Adjusts width of the mortise joint.</a:t>
            </a:r>
            <a:endParaRPr kumimoji="0" lang="en-US" sz="1200" b="0" i="0" u="none" strike="noStrike" cap="none" normalizeH="0" baseline="0" dirty="0">
              <a:ln>
                <a:noFill/>
              </a:ln>
              <a:solidFill>
                <a:schemeClr val="tx1"/>
              </a:solidFill>
              <a:effectLst/>
              <a:latin typeface="Comic Sans MS" pitchFamily="66" charset="0"/>
            </a:endParaRPr>
          </a:p>
        </p:txBody>
      </p:sp>
      <p:sp>
        <p:nvSpPr>
          <p:cNvPr id="13" name="Line 25">
            <a:extLst>
              <a:ext uri="{FF2B5EF4-FFF2-40B4-BE49-F238E27FC236}">
                <a16:creationId xmlns:a16="http://schemas.microsoft.com/office/drawing/2014/main" id="{F2516124-46FC-403E-BC2E-A8B9AD49941D}"/>
              </a:ext>
            </a:extLst>
          </p:cNvPr>
          <p:cNvSpPr>
            <a:spLocks noChangeShapeType="1"/>
          </p:cNvSpPr>
          <p:nvPr/>
        </p:nvSpPr>
        <p:spPr bwMode="auto">
          <a:xfrm flipH="1" flipV="1">
            <a:off x="7743524" y="4030960"/>
            <a:ext cx="92776" cy="236050"/>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14" name="Line 26">
            <a:extLst>
              <a:ext uri="{FF2B5EF4-FFF2-40B4-BE49-F238E27FC236}">
                <a16:creationId xmlns:a16="http://schemas.microsoft.com/office/drawing/2014/main" id="{F45DD31F-78A3-4DF9-B7CB-5C605E864023}"/>
              </a:ext>
            </a:extLst>
          </p:cNvPr>
          <p:cNvSpPr>
            <a:spLocks noChangeShapeType="1"/>
          </p:cNvSpPr>
          <p:nvPr/>
        </p:nvSpPr>
        <p:spPr bwMode="auto">
          <a:xfrm>
            <a:off x="3461318" y="3364206"/>
            <a:ext cx="678634" cy="352826"/>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15" name="Line 27">
            <a:extLst>
              <a:ext uri="{FF2B5EF4-FFF2-40B4-BE49-F238E27FC236}">
                <a16:creationId xmlns:a16="http://schemas.microsoft.com/office/drawing/2014/main" id="{467A6738-9D70-4FFD-AACA-B07CED3E7D8F}"/>
              </a:ext>
            </a:extLst>
          </p:cNvPr>
          <p:cNvSpPr>
            <a:spLocks noChangeShapeType="1"/>
          </p:cNvSpPr>
          <p:nvPr/>
        </p:nvSpPr>
        <p:spPr bwMode="auto">
          <a:xfrm flipH="1" flipV="1">
            <a:off x="3563888" y="5574424"/>
            <a:ext cx="72008" cy="936104"/>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16" name="Text Box 17">
            <a:extLst>
              <a:ext uri="{FF2B5EF4-FFF2-40B4-BE49-F238E27FC236}">
                <a16:creationId xmlns:a16="http://schemas.microsoft.com/office/drawing/2014/main" id="{4AD35CA9-5D52-4B3D-88DE-A720BE1E446E}"/>
              </a:ext>
            </a:extLst>
          </p:cNvPr>
          <p:cNvSpPr txBox="1">
            <a:spLocks noChangeArrowheads="1"/>
          </p:cNvSpPr>
          <p:nvPr/>
        </p:nvSpPr>
        <p:spPr bwMode="auto">
          <a:xfrm>
            <a:off x="3563888" y="6510529"/>
            <a:ext cx="468312" cy="2159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omic Sans MS" pitchFamily="66" charset="0"/>
              </a:rPr>
              <a:t>Stem</a:t>
            </a:r>
            <a:endParaRPr kumimoji="0" lang="en-US" sz="1200" b="0" i="0" u="none" strike="noStrike" cap="none" normalizeH="0" baseline="0" dirty="0">
              <a:ln>
                <a:noFill/>
              </a:ln>
              <a:solidFill>
                <a:schemeClr val="tx1"/>
              </a:solidFill>
              <a:effectLst/>
              <a:latin typeface="Comic Sans MS" pitchFamily="66" charset="0"/>
            </a:endParaRPr>
          </a:p>
        </p:txBody>
      </p:sp>
      <p:sp>
        <p:nvSpPr>
          <p:cNvPr id="17" name="Text Box 14">
            <a:extLst>
              <a:ext uri="{FF2B5EF4-FFF2-40B4-BE49-F238E27FC236}">
                <a16:creationId xmlns:a16="http://schemas.microsoft.com/office/drawing/2014/main" id="{89004776-836D-4583-8112-9D27B322CAD7}"/>
              </a:ext>
            </a:extLst>
          </p:cNvPr>
          <p:cNvSpPr txBox="1">
            <a:spLocks noChangeArrowheads="1"/>
          </p:cNvSpPr>
          <p:nvPr/>
        </p:nvSpPr>
        <p:spPr bwMode="auto">
          <a:xfrm>
            <a:off x="1880825" y="3512944"/>
            <a:ext cx="928694" cy="274649"/>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omic Sans MS" pitchFamily="66" charset="0"/>
              </a:rPr>
              <a:t>Adjustable Spur</a:t>
            </a:r>
            <a:endParaRPr kumimoji="0" lang="en-US" sz="1200" b="0" i="0" u="none" strike="noStrike" cap="none" normalizeH="0" baseline="0" dirty="0">
              <a:ln>
                <a:noFill/>
              </a:ln>
              <a:solidFill>
                <a:schemeClr val="tx1"/>
              </a:solidFill>
              <a:effectLst/>
              <a:latin typeface="Comic Sans MS" pitchFamily="66" charset="0"/>
            </a:endParaRPr>
          </a:p>
        </p:txBody>
      </p:sp>
      <p:sp>
        <p:nvSpPr>
          <p:cNvPr id="18" name="Line 11">
            <a:extLst>
              <a:ext uri="{FF2B5EF4-FFF2-40B4-BE49-F238E27FC236}">
                <a16:creationId xmlns:a16="http://schemas.microsoft.com/office/drawing/2014/main" id="{9E19C294-CBFD-4392-979A-7444CB01B56F}"/>
              </a:ext>
            </a:extLst>
          </p:cNvPr>
          <p:cNvSpPr>
            <a:spLocks noChangeShapeType="1"/>
          </p:cNvSpPr>
          <p:nvPr/>
        </p:nvSpPr>
        <p:spPr bwMode="auto">
          <a:xfrm>
            <a:off x="2267744" y="3897412"/>
            <a:ext cx="360040" cy="1043756"/>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Tree>
    <p:extLst>
      <p:ext uri="{BB962C8B-B14F-4D97-AF65-F5344CB8AC3E}">
        <p14:creationId xmlns:p14="http://schemas.microsoft.com/office/powerpoint/2010/main" val="14462508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Worker Sawing Wood Hand Saw Stock Footage Video (100 ...">
            <a:extLst>
              <a:ext uri="{FF2B5EF4-FFF2-40B4-BE49-F238E27FC236}">
                <a16:creationId xmlns:a16="http://schemas.microsoft.com/office/drawing/2014/main" id="{8A760DBA-1842-4D04-8BC2-6C59EFAE20E1}"/>
              </a:ext>
            </a:extLst>
          </p:cNvPr>
          <p:cNvPicPr>
            <a:picLocks noChangeAspect="1" noChangeArrowheads="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t="2299" r="30597" b="5164"/>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768096" y="585216"/>
            <a:ext cx="4550113" cy="1499616"/>
          </a:xfrm>
        </p:spPr>
        <p:txBody>
          <a:bodyPr vert="horz" lIns="91440" tIns="45720" rIns="91440" bIns="45720" rtlCol="0">
            <a:normAutofit/>
          </a:bodyPr>
          <a:lstStyle/>
          <a:p>
            <a:r>
              <a:rPr lang="en-US" spc="200" dirty="0">
                <a:solidFill>
                  <a:schemeClr val="bg1"/>
                </a:solidFill>
              </a:rPr>
              <a:t>Cutting and shaping tools</a:t>
            </a:r>
            <a:endParaRPr lang="en-US" kern="1200" cap="all" spc="200" baseline="0" dirty="0">
              <a:solidFill>
                <a:schemeClr val="bg1"/>
              </a:solidFill>
            </a:endParaRPr>
          </a:p>
        </p:txBody>
      </p:sp>
      <p:sp>
        <p:nvSpPr>
          <p:cNvPr id="2" name="Content Placeholder 1"/>
          <p:cNvSpPr>
            <a:spLocks noGrp="1"/>
          </p:cNvSpPr>
          <p:nvPr>
            <p:ph idx="1"/>
          </p:nvPr>
        </p:nvSpPr>
        <p:spPr>
          <a:xfrm>
            <a:off x="768096" y="1844824"/>
            <a:ext cx="4550113" cy="4464536"/>
          </a:xfrm>
        </p:spPr>
        <p:txBody>
          <a:bodyPr vert="horz" lIns="91440" tIns="45720" rIns="91440" bIns="45720" rtlCol="0">
            <a:noAutofit/>
          </a:bodyPr>
          <a:lstStyle/>
          <a:p>
            <a:pPr marL="0" indent="0">
              <a:spcBef>
                <a:spcPts val="0"/>
              </a:spcBef>
              <a:buNone/>
            </a:pPr>
            <a:r>
              <a:rPr lang="en-US" sz="2400" dirty="0">
                <a:solidFill>
                  <a:schemeClr val="bg1"/>
                </a:solidFill>
              </a:rPr>
              <a:t>Once you have finished marking out your job it is time to think about what tools you will need to cut and shape your work.</a:t>
            </a:r>
          </a:p>
          <a:p>
            <a:pPr marL="0" indent="0">
              <a:spcBef>
                <a:spcPts val="0"/>
              </a:spcBef>
              <a:buNone/>
            </a:pPr>
            <a:endParaRPr lang="en-US" sz="2400" dirty="0">
              <a:solidFill>
                <a:schemeClr val="bg1"/>
              </a:solidFill>
            </a:endParaRPr>
          </a:p>
          <a:p>
            <a:pPr marL="0" indent="0">
              <a:spcBef>
                <a:spcPts val="0"/>
              </a:spcBef>
              <a:buNone/>
            </a:pPr>
            <a:r>
              <a:rPr lang="en-US" sz="2400" dirty="0">
                <a:solidFill>
                  <a:schemeClr val="bg1"/>
                </a:solidFill>
              </a:rPr>
              <a:t>It is important to note that there are two categories of Saw: Rip Saws and Cross-cut Saws. </a:t>
            </a:r>
          </a:p>
          <a:p>
            <a:pPr marL="0" indent="0">
              <a:spcBef>
                <a:spcPts val="0"/>
              </a:spcBef>
              <a:buNone/>
            </a:pPr>
            <a:r>
              <a:rPr lang="en-US" sz="2400" dirty="0">
                <a:solidFill>
                  <a:schemeClr val="bg1"/>
                </a:solidFill>
              </a:rPr>
              <a:t/>
            </a:r>
            <a:br>
              <a:rPr lang="en-US" sz="2400" dirty="0">
                <a:solidFill>
                  <a:schemeClr val="bg1"/>
                </a:solidFill>
              </a:rPr>
            </a:br>
            <a:r>
              <a:rPr lang="en-US" sz="2400" b="1" dirty="0">
                <a:solidFill>
                  <a:schemeClr val="bg1"/>
                </a:solidFill>
              </a:rPr>
              <a:t>Rip Saws are used for cutting along the grain. </a:t>
            </a:r>
            <a:endParaRPr lang="en-US" sz="2400" b="1" dirty="0" smtClean="0">
              <a:solidFill>
                <a:schemeClr val="bg1"/>
              </a:solidFill>
            </a:endParaRPr>
          </a:p>
          <a:p>
            <a:pPr marL="0" indent="0">
              <a:spcBef>
                <a:spcPts val="0"/>
              </a:spcBef>
              <a:buNone/>
            </a:pPr>
            <a:endParaRPr lang="en-US" sz="2400" dirty="0">
              <a:solidFill>
                <a:schemeClr val="bg1"/>
              </a:solidFill>
            </a:endParaRPr>
          </a:p>
          <a:p>
            <a:pPr marL="0" indent="0">
              <a:spcBef>
                <a:spcPts val="0"/>
              </a:spcBef>
              <a:buNone/>
            </a:pPr>
            <a:r>
              <a:rPr lang="en-US" sz="2400" b="1" dirty="0" smtClean="0">
                <a:solidFill>
                  <a:schemeClr val="bg1"/>
                </a:solidFill>
              </a:rPr>
              <a:t>Cross-cut </a:t>
            </a:r>
            <a:r>
              <a:rPr lang="en-US" sz="2400" b="1" dirty="0">
                <a:solidFill>
                  <a:schemeClr val="bg1"/>
                </a:solidFill>
              </a:rPr>
              <a:t>saws are used for cutting across the grain.</a:t>
            </a:r>
          </a:p>
          <a:p>
            <a:pPr marL="0" indent="0">
              <a:spcBef>
                <a:spcPts val="0"/>
              </a:spcBef>
              <a:buNone/>
            </a:pPr>
            <a:r>
              <a:rPr lang="en-US" sz="2400" dirty="0">
                <a:solidFill>
                  <a:schemeClr val="bg1"/>
                </a:solidFill>
              </a:rPr>
              <a:t> </a:t>
            </a:r>
          </a:p>
          <a:p>
            <a:pPr marL="0" indent="0">
              <a:spcBef>
                <a:spcPts val="0"/>
              </a:spcBef>
              <a:buNone/>
            </a:pPr>
            <a:endParaRPr lang="en-US" sz="2400" dirty="0">
              <a:solidFill>
                <a:schemeClr val="bg1"/>
              </a:solidFill>
            </a:endParaRPr>
          </a:p>
        </p:txBody>
      </p:sp>
    </p:spTree>
    <p:extLst>
      <p:ext uri="{BB962C8B-B14F-4D97-AF65-F5344CB8AC3E}">
        <p14:creationId xmlns:p14="http://schemas.microsoft.com/office/powerpoint/2010/main" val="14348809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500" kern="1200" cap="all" spc="200" baseline="0">
                <a:latin typeface="+mj-lt"/>
                <a:ea typeface="+mj-ea"/>
                <a:cs typeface="+mj-cs"/>
              </a:rPr>
              <a:t>Bench hook/ </a:t>
            </a:r>
            <a:br>
              <a:rPr lang="en-US" sz="3500" kern="1200" cap="all" spc="200" baseline="0">
                <a:latin typeface="+mj-lt"/>
                <a:ea typeface="+mj-ea"/>
                <a:cs typeface="+mj-cs"/>
              </a:rPr>
            </a:br>
            <a:r>
              <a:rPr lang="en-US" sz="3500" kern="1200" cap="all" spc="200" baseline="0">
                <a:latin typeface="+mj-lt"/>
                <a:ea typeface="+mj-ea"/>
                <a:cs typeface="+mj-cs"/>
              </a:rPr>
              <a:t>sawing board</a:t>
            </a:r>
          </a:p>
        </p:txBody>
      </p:sp>
      <p:sp>
        <p:nvSpPr>
          <p:cNvPr id="2" name="Content Placeholder 1"/>
          <p:cNvSpPr>
            <a:spLocks noGrp="1"/>
          </p:cNvSpPr>
          <p:nvPr>
            <p:ph idx="1"/>
          </p:nvPr>
        </p:nvSpPr>
        <p:spPr>
          <a:xfrm>
            <a:off x="768096" y="2286000"/>
            <a:ext cx="3299848" cy="3931920"/>
          </a:xfrm>
        </p:spPr>
        <p:txBody>
          <a:bodyPr vert="horz" lIns="91440" tIns="45720" rIns="91440" bIns="45720" rtlCol="0">
            <a:noAutofit/>
          </a:bodyPr>
          <a:lstStyle/>
          <a:p>
            <a:pPr marL="0" indent="0">
              <a:spcBef>
                <a:spcPts val="0"/>
              </a:spcBef>
              <a:buNone/>
            </a:pPr>
            <a:r>
              <a:rPr lang="en-US" sz="2400" dirty="0"/>
              <a:t>A bench hook is an aid to </a:t>
            </a:r>
            <a:r>
              <a:rPr lang="en-US" sz="2400" b="1" dirty="0"/>
              <a:t>crosscutting small pieces of wood </a:t>
            </a:r>
            <a:r>
              <a:rPr lang="en-US" sz="2400" dirty="0"/>
              <a:t>on the bench. </a:t>
            </a:r>
          </a:p>
          <a:p>
            <a:pPr marL="0" indent="0">
              <a:spcBef>
                <a:spcPts val="0"/>
              </a:spcBef>
              <a:buNone/>
            </a:pPr>
            <a:endParaRPr lang="en-US" sz="2400" dirty="0"/>
          </a:p>
          <a:p>
            <a:pPr marL="0" indent="0">
              <a:spcBef>
                <a:spcPts val="0"/>
              </a:spcBef>
              <a:buNone/>
            </a:pPr>
            <a:r>
              <a:rPr lang="en-US" sz="2400" dirty="0"/>
              <a:t>As well as helping you to hold the wood in place, it also </a:t>
            </a:r>
            <a:r>
              <a:rPr lang="en-US" sz="2400" b="1" dirty="0"/>
              <a:t>supports the wood</a:t>
            </a:r>
            <a:r>
              <a:rPr lang="en-US" sz="2400" dirty="0"/>
              <a:t> - particularly the small piece that is about to fall off when you've finished cutting. </a:t>
            </a:r>
          </a:p>
          <a:p>
            <a:pPr marL="0" indent="0">
              <a:spcBef>
                <a:spcPts val="0"/>
              </a:spcBef>
              <a:buNone/>
            </a:pPr>
            <a:r>
              <a:rPr lang="en-US" sz="2400" dirty="0"/>
              <a:t> </a:t>
            </a:r>
          </a:p>
          <a:p>
            <a:pPr marL="0" indent="0">
              <a:spcBef>
                <a:spcPts val="0"/>
              </a:spcBef>
              <a:buNone/>
            </a:pPr>
            <a:endParaRPr lang="en-US" sz="2400" dirty="0"/>
          </a:p>
        </p:txBody>
      </p:sp>
      <p:pic>
        <p:nvPicPr>
          <p:cNvPr id="15362" name="Picture 2" descr="Faithfull FAIBHOOK Beech Bench Hook 250mm x 130mm">
            <a:extLst>
              <a:ext uri="{FF2B5EF4-FFF2-40B4-BE49-F238E27FC236}">
                <a16:creationId xmlns:a16="http://schemas.microsoft.com/office/drawing/2014/main" id="{26080472-700E-4960-9EA4-C00EEAA522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211960" y="1485681"/>
            <a:ext cx="4678127" cy="3886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1210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500" kern="1200" cap="all" spc="200" baseline="0" dirty="0">
                <a:latin typeface="+mj-lt"/>
                <a:ea typeface="+mj-ea"/>
                <a:cs typeface="+mj-cs"/>
              </a:rPr>
              <a:t>Tenon saw</a:t>
            </a:r>
          </a:p>
        </p:txBody>
      </p:sp>
      <p:sp>
        <p:nvSpPr>
          <p:cNvPr id="2" name="Content Placeholder 1"/>
          <p:cNvSpPr>
            <a:spLocks noGrp="1"/>
          </p:cNvSpPr>
          <p:nvPr>
            <p:ph idx="1"/>
          </p:nvPr>
        </p:nvSpPr>
        <p:spPr>
          <a:xfrm>
            <a:off x="768096" y="2286000"/>
            <a:ext cx="2350185" cy="3931920"/>
          </a:xfrm>
        </p:spPr>
        <p:txBody>
          <a:bodyPr vert="horz" lIns="91440" tIns="45720" rIns="91440" bIns="45720" rtlCol="0">
            <a:normAutofit/>
          </a:bodyPr>
          <a:lstStyle/>
          <a:p>
            <a:pPr marL="0" indent="0">
              <a:spcBef>
                <a:spcPts val="0"/>
              </a:spcBef>
              <a:buNone/>
            </a:pPr>
            <a:r>
              <a:rPr lang="en-US" sz="2400" dirty="0"/>
              <a:t>Mainly used for cutting out joints in wood. This saw </a:t>
            </a:r>
            <a:r>
              <a:rPr lang="en-US" sz="2400" b="1" dirty="0"/>
              <a:t>cuts very straight </a:t>
            </a:r>
            <a:r>
              <a:rPr lang="en-US" sz="2400" dirty="0"/>
              <a:t>because the blade is very rigid (stiff) due to brass back at the top of the saw. (</a:t>
            </a:r>
            <a:r>
              <a:rPr lang="en-US" sz="2400" b="1" dirty="0"/>
              <a:t>Cross-Cut</a:t>
            </a:r>
            <a:r>
              <a:rPr lang="en-US" sz="2400" dirty="0"/>
              <a:t> Saw)</a:t>
            </a:r>
          </a:p>
        </p:txBody>
      </p:sp>
      <p:pic>
        <p:nvPicPr>
          <p:cNvPr id="20482" name="Picture 2" descr="Footprint 256 Brass Back Tenon Saw 14in: Amazon.co.uk: DIY &amp; Tools">
            <a:extLst>
              <a:ext uri="{FF2B5EF4-FFF2-40B4-BE49-F238E27FC236}">
                <a16:creationId xmlns:a16="http://schemas.microsoft.com/office/drawing/2014/main" id="{21470758-B290-4EA4-B4CE-D1FE65A318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481756" y="2075155"/>
            <a:ext cx="5182183" cy="2707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3031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500" kern="1200" cap="all" spc="200" baseline="0" dirty="0">
                <a:latin typeface="+mj-lt"/>
                <a:ea typeface="+mj-ea"/>
                <a:cs typeface="+mj-cs"/>
              </a:rPr>
              <a:t>coping saw</a:t>
            </a:r>
          </a:p>
        </p:txBody>
      </p:sp>
      <p:sp>
        <p:nvSpPr>
          <p:cNvPr id="2" name="Content Placeholder 1"/>
          <p:cNvSpPr>
            <a:spLocks noGrp="1"/>
          </p:cNvSpPr>
          <p:nvPr>
            <p:ph idx="1"/>
          </p:nvPr>
        </p:nvSpPr>
        <p:spPr>
          <a:xfrm>
            <a:off x="768096" y="2286000"/>
            <a:ext cx="2350185" cy="3931920"/>
          </a:xfrm>
        </p:spPr>
        <p:txBody>
          <a:bodyPr vert="horz" lIns="91440" tIns="45720" rIns="91440" bIns="45720" rtlCol="0">
            <a:noAutofit/>
          </a:bodyPr>
          <a:lstStyle/>
          <a:p>
            <a:pPr marL="0" indent="0">
              <a:spcBef>
                <a:spcPts val="0"/>
              </a:spcBef>
              <a:buNone/>
            </a:pPr>
            <a:r>
              <a:rPr lang="en-US" sz="2400" dirty="0"/>
              <a:t>A </a:t>
            </a:r>
            <a:r>
              <a:rPr lang="en-US" sz="2400" b="1" dirty="0"/>
              <a:t>thin saw </a:t>
            </a:r>
            <a:r>
              <a:rPr lang="en-US" sz="2400" dirty="0"/>
              <a:t>used for making </a:t>
            </a:r>
            <a:r>
              <a:rPr lang="en-US" sz="2400" b="1" dirty="0"/>
              <a:t>curved cuts</a:t>
            </a:r>
            <a:r>
              <a:rPr lang="en-US" sz="2400" dirty="0"/>
              <a:t>. </a:t>
            </a:r>
          </a:p>
          <a:p>
            <a:pPr marL="0" indent="0">
              <a:spcBef>
                <a:spcPts val="0"/>
              </a:spcBef>
              <a:buNone/>
            </a:pPr>
            <a:endParaRPr lang="en-US" sz="2400" dirty="0"/>
          </a:p>
          <a:p>
            <a:pPr marL="0" indent="0">
              <a:spcBef>
                <a:spcPts val="0"/>
              </a:spcBef>
              <a:buNone/>
            </a:pPr>
            <a:r>
              <a:rPr lang="en-US" sz="2400" dirty="0"/>
              <a:t>The blade can be set to almost any angle and is very flexible but can break easily so care and attention must be taken.</a:t>
            </a:r>
          </a:p>
        </p:txBody>
      </p:sp>
      <p:pic>
        <p:nvPicPr>
          <p:cNvPr id="21506" name="Picture 2" descr="Expert Coping Saw Frame And Blade Draper 64408 5010559644087 | eBay">
            <a:extLst>
              <a:ext uri="{FF2B5EF4-FFF2-40B4-BE49-F238E27FC236}">
                <a16:creationId xmlns:a16="http://schemas.microsoft.com/office/drawing/2014/main" id="{8F23704B-6517-42E0-BF92-2A35712E6C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481756" y="1990944"/>
            <a:ext cx="5182183" cy="2876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425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23591" y="804333"/>
            <a:ext cx="2543925" cy="5249334"/>
          </a:xfrm>
        </p:spPr>
        <p:txBody>
          <a:bodyPr>
            <a:normAutofit/>
          </a:bodyPr>
          <a:lstStyle/>
          <a:p>
            <a:pPr algn="r"/>
            <a:r>
              <a:rPr lang="en-GB" sz="3400" dirty="0" smtClean="0">
                <a:solidFill>
                  <a:srgbClr val="FFFFFF"/>
                </a:solidFill>
              </a:rPr>
              <a:t>wood</a:t>
            </a:r>
            <a:endParaRPr lang="en-GB" sz="3400" dirty="0">
              <a:solidFill>
                <a:srgbClr val="FFFFFF"/>
              </a:solidFill>
            </a:endParaRPr>
          </a:p>
        </p:txBody>
      </p:sp>
      <p:sp>
        <p:nvSpPr>
          <p:cNvPr id="2" name="Content Placeholder 1"/>
          <p:cNvSpPr>
            <a:spLocks noGrp="1"/>
          </p:cNvSpPr>
          <p:nvPr>
            <p:ph idx="1"/>
          </p:nvPr>
        </p:nvSpPr>
        <p:spPr>
          <a:xfrm>
            <a:off x="3690906" y="-1323528"/>
            <a:ext cx="5201573" cy="8064896"/>
          </a:xfrm>
        </p:spPr>
        <p:txBody>
          <a:bodyPr anchor="ctr">
            <a:noAutofit/>
          </a:bodyPr>
          <a:lstStyle/>
          <a:p>
            <a:pPr marL="0" lvl="0" indent="0" fontAlgn="base">
              <a:lnSpc>
                <a:spcPct val="100000"/>
              </a:lnSpc>
              <a:spcBef>
                <a:spcPct val="50000"/>
              </a:spcBef>
              <a:spcAft>
                <a:spcPts val="800"/>
              </a:spcAft>
              <a:buClrTx/>
              <a:buSzTx/>
              <a:buNone/>
              <a:defRPr/>
            </a:pPr>
            <a:r>
              <a:rPr lang="en-US" sz="2400" dirty="0"/>
              <a:t>Wood is an extremely useful natural material. There are three     classifications of wood to be considered:</a:t>
            </a:r>
          </a:p>
          <a:p>
            <a:pPr marL="342900" lvl="0" indent="-342900" fontAlgn="base">
              <a:lnSpc>
                <a:spcPct val="100000"/>
              </a:lnSpc>
              <a:spcBef>
                <a:spcPct val="50000"/>
              </a:spcBef>
              <a:spcAft>
                <a:spcPts val="800"/>
              </a:spcAft>
              <a:buClrTx/>
              <a:buSzTx/>
              <a:buFont typeface="Arial" charset="0"/>
              <a:buChar char="•"/>
              <a:defRPr/>
            </a:pPr>
            <a:r>
              <a:rPr lang="en-US" sz="2400" b="1" i="1" dirty="0"/>
              <a:t>Hardwoods</a:t>
            </a:r>
            <a:r>
              <a:rPr lang="en-US" sz="2400" i="1" dirty="0"/>
              <a:t> – slow growing (100 years) from warmer climates</a:t>
            </a:r>
          </a:p>
          <a:p>
            <a:pPr marL="342900" lvl="0" indent="-342900" fontAlgn="base">
              <a:lnSpc>
                <a:spcPct val="100000"/>
              </a:lnSpc>
              <a:spcBef>
                <a:spcPct val="50000"/>
              </a:spcBef>
              <a:spcAft>
                <a:spcPts val="800"/>
              </a:spcAft>
              <a:buClrTx/>
              <a:buSzTx/>
              <a:buFont typeface="Arial" charset="0"/>
              <a:buChar char="•"/>
              <a:defRPr/>
            </a:pPr>
            <a:r>
              <a:rPr lang="en-US" sz="2400" b="1" i="1" dirty="0" smtClean="0"/>
              <a:t>Softwoods</a:t>
            </a:r>
            <a:r>
              <a:rPr lang="en-US" sz="2400" i="1" dirty="0" smtClean="0"/>
              <a:t> – </a:t>
            </a:r>
            <a:r>
              <a:rPr lang="en-US" sz="2400" i="1" dirty="0"/>
              <a:t>quick growing (30 years)</a:t>
            </a:r>
          </a:p>
          <a:p>
            <a:pPr marL="342900" lvl="0" indent="-342900" fontAlgn="base">
              <a:lnSpc>
                <a:spcPct val="100000"/>
              </a:lnSpc>
              <a:spcBef>
                <a:spcPct val="50000"/>
              </a:spcBef>
              <a:spcAft>
                <a:spcPts val="800"/>
              </a:spcAft>
              <a:buClrTx/>
              <a:buSzTx/>
              <a:buFont typeface="Arial" charset="0"/>
              <a:buChar char="•"/>
              <a:defRPr/>
            </a:pPr>
            <a:r>
              <a:rPr lang="en-US" sz="2400" b="1" i="1" dirty="0" smtClean="0"/>
              <a:t>Manufactured </a:t>
            </a:r>
            <a:r>
              <a:rPr lang="en-US" sz="2400" b="1" i="1" dirty="0"/>
              <a:t>Boards </a:t>
            </a:r>
            <a:r>
              <a:rPr lang="en-US" sz="2400" i="1" dirty="0"/>
              <a:t>– man-made composites</a:t>
            </a:r>
          </a:p>
          <a:p>
            <a:endParaRPr lang="en-GB" sz="2400" dirty="0" smtClean="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8829" y="4289154"/>
            <a:ext cx="1270112" cy="2438400"/>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4445"/>
          <a:stretch/>
        </p:blipFill>
        <p:spPr>
          <a:xfrm>
            <a:off x="5516628" y="4681700"/>
            <a:ext cx="2209266" cy="211107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8781" y="5042641"/>
            <a:ext cx="1684913" cy="1684913"/>
          </a:xfrm>
          <a:prstGeom prst="rect">
            <a:avLst/>
          </a:prstGeom>
        </p:spPr>
      </p:pic>
    </p:spTree>
    <p:extLst>
      <p:ext uri="{BB962C8B-B14F-4D97-AF65-F5344CB8AC3E}">
        <p14:creationId xmlns:p14="http://schemas.microsoft.com/office/powerpoint/2010/main" val="25247405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500" kern="1200" cap="all" spc="200" baseline="0" dirty="0">
                <a:latin typeface="+mj-lt"/>
                <a:ea typeface="+mj-ea"/>
                <a:cs typeface="+mj-cs"/>
              </a:rPr>
              <a:t>panel saw</a:t>
            </a:r>
          </a:p>
        </p:txBody>
      </p:sp>
      <p:sp>
        <p:nvSpPr>
          <p:cNvPr id="2" name="Content Placeholder 1"/>
          <p:cNvSpPr>
            <a:spLocks noGrp="1"/>
          </p:cNvSpPr>
          <p:nvPr>
            <p:ph idx="1"/>
          </p:nvPr>
        </p:nvSpPr>
        <p:spPr>
          <a:xfrm>
            <a:off x="768096" y="2286000"/>
            <a:ext cx="2350185" cy="3931920"/>
          </a:xfrm>
        </p:spPr>
        <p:txBody>
          <a:bodyPr vert="horz" lIns="91440" tIns="45720" rIns="91440" bIns="45720" rtlCol="0">
            <a:normAutofit/>
          </a:bodyPr>
          <a:lstStyle/>
          <a:p>
            <a:pPr marL="0" indent="0">
              <a:spcBef>
                <a:spcPts val="0"/>
              </a:spcBef>
              <a:buNone/>
            </a:pPr>
            <a:r>
              <a:rPr lang="en-US" sz="2400" dirty="0"/>
              <a:t>Mainly used for making </a:t>
            </a:r>
            <a:r>
              <a:rPr lang="en-US" sz="2400" b="1" dirty="0"/>
              <a:t>straight cuts </a:t>
            </a:r>
            <a:r>
              <a:rPr lang="en-US" sz="2400" dirty="0"/>
              <a:t>in </a:t>
            </a:r>
            <a:r>
              <a:rPr lang="en-US" sz="2400" b="1" dirty="0"/>
              <a:t>large pieces</a:t>
            </a:r>
            <a:r>
              <a:rPr lang="en-US" sz="2400" dirty="0"/>
              <a:t> of timber</a:t>
            </a:r>
            <a:r>
              <a:rPr lang="en-US" sz="2400" dirty="0" smtClean="0"/>
              <a:t>.</a:t>
            </a:r>
            <a:endParaRPr lang="en-US" sz="2400" dirty="0"/>
          </a:p>
        </p:txBody>
      </p:sp>
      <p:pic>
        <p:nvPicPr>
          <p:cNvPr id="22530" name="Picture 2" descr="PAX 22 inch Panel Saw | Carpenters Saws">
            <a:extLst>
              <a:ext uri="{FF2B5EF4-FFF2-40B4-BE49-F238E27FC236}">
                <a16:creationId xmlns:a16="http://schemas.microsoft.com/office/drawing/2014/main" id="{C97A8924-7CEC-4903-8913-FE0DAC6AD3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87824" y="1916832"/>
            <a:ext cx="5892139" cy="4139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7586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hoosing and Using Hand Planes - This Old House">
            <a:extLst>
              <a:ext uri="{FF2B5EF4-FFF2-40B4-BE49-F238E27FC236}">
                <a16:creationId xmlns:a16="http://schemas.microsoft.com/office/drawing/2014/main" id="{D517752E-723E-4667-9A9C-52741B4ED6C5}"/>
              </a:ext>
            </a:extLst>
          </p:cNvPr>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t="2065" r="19091" b="7027"/>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768096" y="585216"/>
            <a:ext cx="4550112" cy="1499616"/>
          </a:xfrm>
        </p:spPr>
        <p:txBody>
          <a:bodyPr vert="horz" lIns="91440" tIns="45720" rIns="91440" bIns="45720" rtlCol="0">
            <a:normAutofit/>
          </a:bodyPr>
          <a:lstStyle/>
          <a:p>
            <a:r>
              <a:rPr lang="en-US" kern="1200" cap="all" spc="200" baseline="0" dirty="0">
                <a:solidFill>
                  <a:schemeClr val="bg1"/>
                </a:solidFill>
                <a:latin typeface="+mj-lt"/>
                <a:ea typeface="+mj-ea"/>
                <a:cs typeface="+mj-cs"/>
              </a:rPr>
              <a:t>planes</a:t>
            </a:r>
          </a:p>
        </p:txBody>
      </p:sp>
      <p:sp>
        <p:nvSpPr>
          <p:cNvPr id="2" name="Content Placeholder 1"/>
          <p:cNvSpPr>
            <a:spLocks noGrp="1"/>
          </p:cNvSpPr>
          <p:nvPr>
            <p:ph idx="1"/>
          </p:nvPr>
        </p:nvSpPr>
        <p:spPr>
          <a:xfrm>
            <a:off x="768096" y="2286000"/>
            <a:ext cx="4550112" cy="4023360"/>
          </a:xfrm>
        </p:spPr>
        <p:txBody>
          <a:bodyPr vert="horz" lIns="91440" tIns="45720" rIns="91440" bIns="45720" rtlCol="0">
            <a:normAutofit/>
          </a:bodyPr>
          <a:lstStyle/>
          <a:p>
            <a:pPr marL="0" indent="0">
              <a:spcBef>
                <a:spcPts val="0"/>
              </a:spcBef>
              <a:buNone/>
            </a:pPr>
            <a:r>
              <a:rPr lang="en-US" dirty="0">
                <a:solidFill>
                  <a:schemeClr val="bg1"/>
                </a:solidFill>
              </a:rPr>
              <a:t>Planes are used to flatten or reduce the thickness of timber. They can also be used to smooth the surface. </a:t>
            </a:r>
          </a:p>
          <a:p>
            <a:pPr marL="0" indent="0">
              <a:spcBef>
                <a:spcPts val="0"/>
              </a:spcBef>
              <a:buNone/>
            </a:pPr>
            <a:endParaRPr lang="en-US" b="1" dirty="0">
              <a:solidFill>
                <a:schemeClr val="bg1"/>
              </a:solidFill>
            </a:endParaRPr>
          </a:p>
          <a:p>
            <a:pPr marL="0" indent="0">
              <a:spcBef>
                <a:spcPts val="0"/>
              </a:spcBef>
              <a:buNone/>
            </a:pPr>
            <a:r>
              <a:rPr lang="en-US" b="1" dirty="0">
                <a:solidFill>
                  <a:schemeClr val="bg1"/>
                </a:solidFill>
              </a:rPr>
              <a:t>Plane Safety</a:t>
            </a:r>
          </a:p>
          <a:p>
            <a:pPr marL="0" indent="0">
              <a:spcBef>
                <a:spcPts val="0"/>
              </a:spcBef>
              <a:buNone/>
            </a:pPr>
            <a:r>
              <a:rPr lang="en-US" dirty="0">
                <a:solidFill>
                  <a:schemeClr val="bg1"/>
                </a:solidFill>
              </a:rPr>
              <a:t>Always ensure that the blade is set correctly to ensure that there is no risk of accident or damage to your wood/plane.  Always place your plane side up on the work bench to ensure that the blade does not get damaged.</a:t>
            </a:r>
          </a:p>
          <a:p>
            <a:pPr marL="0" indent="0">
              <a:spcBef>
                <a:spcPts val="0"/>
              </a:spcBef>
              <a:buNone/>
            </a:pPr>
            <a:endParaRPr lang="en-US" dirty="0">
              <a:solidFill>
                <a:schemeClr val="bg1"/>
              </a:solidFill>
            </a:endParaRPr>
          </a:p>
          <a:p>
            <a:pPr marL="0" indent="0">
              <a:spcBef>
                <a:spcPts val="0"/>
              </a:spcBef>
              <a:buNone/>
            </a:pPr>
            <a:r>
              <a:rPr lang="en-US" dirty="0">
                <a:solidFill>
                  <a:schemeClr val="bg1"/>
                </a:solidFill>
              </a:rPr>
              <a:t> </a:t>
            </a:r>
          </a:p>
        </p:txBody>
      </p:sp>
    </p:spTree>
    <p:extLst>
      <p:ext uri="{BB962C8B-B14F-4D97-AF65-F5344CB8AC3E}">
        <p14:creationId xmlns:p14="http://schemas.microsoft.com/office/powerpoint/2010/main" val="31860921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500" kern="1200" cap="all" spc="200" baseline="0" dirty="0">
                <a:latin typeface="+mj-lt"/>
                <a:ea typeface="+mj-ea"/>
                <a:cs typeface="+mj-cs"/>
              </a:rPr>
              <a:t>Smoothing &amp; </a:t>
            </a:r>
            <a:br>
              <a:rPr lang="en-US" sz="3500" kern="1200" cap="all" spc="200" baseline="0" dirty="0">
                <a:latin typeface="+mj-lt"/>
                <a:ea typeface="+mj-ea"/>
                <a:cs typeface="+mj-cs"/>
              </a:rPr>
            </a:br>
            <a:r>
              <a:rPr lang="en-US" sz="3500" kern="1200" cap="all" spc="200" baseline="0" dirty="0">
                <a:latin typeface="+mj-lt"/>
                <a:ea typeface="+mj-ea"/>
                <a:cs typeface="+mj-cs"/>
              </a:rPr>
              <a:t>jack plane</a:t>
            </a:r>
          </a:p>
        </p:txBody>
      </p:sp>
      <p:sp>
        <p:nvSpPr>
          <p:cNvPr id="2" name="Content Placeholder 1"/>
          <p:cNvSpPr>
            <a:spLocks noGrp="1"/>
          </p:cNvSpPr>
          <p:nvPr>
            <p:ph idx="1"/>
          </p:nvPr>
        </p:nvSpPr>
        <p:spPr>
          <a:xfrm>
            <a:off x="768096" y="2286000"/>
            <a:ext cx="2713660" cy="3931920"/>
          </a:xfrm>
        </p:spPr>
        <p:txBody>
          <a:bodyPr vert="horz" lIns="91440" tIns="45720" rIns="91440" bIns="45720" rtlCol="0">
            <a:noAutofit/>
          </a:bodyPr>
          <a:lstStyle/>
          <a:p>
            <a:pPr marL="0" indent="0">
              <a:spcBef>
                <a:spcPts val="0"/>
              </a:spcBef>
              <a:buNone/>
            </a:pPr>
            <a:r>
              <a:rPr lang="en-US" dirty="0"/>
              <a:t>Although both Jack and smoothing planes look similar they are used for different jobs:</a:t>
            </a:r>
          </a:p>
          <a:p>
            <a:pPr marL="0" indent="0">
              <a:spcBef>
                <a:spcPts val="0"/>
              </a:spcBef>
              <a:buNone/>
            </a:pPr>
            <a:endParaRPr lang="en-US" dirty="0"/>
          </a:p>
          <a:p>
            <a:pPr marL="0" indent="0">
              <a:spcBef>
                <a:spcPts val="0"/>
              </a:spcBef>
              <a:buNone/>
            </a:pPr>
            <a:r>
              <a:rPr lang="en-US" b="1" dirty="0"/>
              <a:t>Jack planes </a:t>
            </a:r>
            <a:r>
              <a:rPr lang="en-US" dirty="0"/>
              <a:t>are used to make long edges straight and square and are longer than smoothing planes.</a:t>
            </a:r>
          </a:p>
          <a:p>
            <a:pPr marL="0" indent="0">
              <a:spcBef>
                <a:spcPts val="0"/>
              </a:spcBef>
              <a:buNone/>
            </a:pPr>
            <a:endParaRPr lang="en-US" dirty="0"/>
          </a:p>
          <a:p>
            <a:pPr marL="0" indent="0">
              <a:spcBef>
                <a:spcPts val="0"/>
              </a:spcBef>
              <a:buNone/>
            </a:pPr>
            <a:r>
              <a:rPr lang="en-US" b="1" dirty="0"/>
              <a:t>Smoothing Planes </a:t>
            </a:r>
            <a:r>
              <a:rPr lang="en-US" dirty="0"/>
              <a:t>are used to make surfaces smooth.</a:t>
            </a:r>
          </a:p>
          <a:p>
            <a:pPr marL="0" indent="0">
              <a:spcBef>
                <a:spcPts val="0"/>
              </a:spcBef>
              <a:buNone/>
            </a:pPr>
            <a:endParaRPr lang="en-US" dirty="0"/>
          </a:p>
          <a:p>
            <a:pPr marL="0" indent="0">
              <a:spcBef>
                <a:spcPts val="0"/>
              </a:spcBef>
              <a:buNone/>
            </a:pPr>
            <a:endParaRPr lang="en-US" dirty="0"/>
          </a:p>
        </p:txBody>
      </p:sp>
      <p:pic>
        <p:nvPicPr>
          <p:cNvPr id="7" name="Picture 35" descr="http://www.woodworking.com/Resource.ashx?sn=BenchPlaneParts">
            <a:extLst>
              <a:ext uri="{FF2B5EF4-FFF2-40B4-BE49-F238E27FC236}">
                <a16:creationId xmlns:a16="http://schemas.microsoft.com/office/drawing/2014/main" id="{4C052E61-3D18-46D2-B139-9A598DBDF65E}"/>
              </a:ext>
            </a:extLst>
          </p:cNvPr>
          <p:cNvPicPr>
            <a:picLocks noChangeAspect="1" noChangeArrowheads="1"/>
          </p:cNvPicPr>
          <p:nvPr/>
        </p:nvPicPr>
        <p:blipFill>
          <a:blip r:embed="rId2" cstate="print"/>
          <a:stretch>
            <a:fillRect/>
          </a:stretch>
        </p:blipFill>
        <p:spPr bwMode="auto">
          <a:xfrm>
            <a:off x="3481756" y="1809568"/>
            <a:ext cx="5182183" cy="3238864"/>
          </a:xfrm>
          <a:prstGeom prst="rect">
            <a:avLst/>
          </a:prstGeom>
          <a:noFill/>
        </p:spPr>
      </p:pic>
    </p:spTree>
    <p:extLst>
      <p:ext uri="{BB962C8B-B14F-4D97-AF65-F5344CB8AC3E}">
        <p14:creationId xmlns:p14="http://schemas.microsoft.com/office/powerpoint/2010/main" val="41697968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500" kern="1200" cap="all" spc="200" baseline="0" dirty="0">
                <a:latin typeface="+mj-lt"/>
                <a:ea typeface="+mj-ea"/>
                <a:cs typeface="+mj-cs"/>
              </a:rPr>
              <a:t>Plough plane</a:t>
            </a:r>
          </a:p>
        </p:txBody>
      </p:sp>
      <p:sp>
        <p:nvSpPr>
          <p:cNvPr id="2" name="Content Placeholder 1"/>
          <p:cNvSpPr>
            <a:spLocks noGrp="1"/>
          </p:cNvSpPr>
          <p:nvPr>
            <p:ph idx="1"/>
          </p:nvPr>
        </p:nvSpPr>
        <p:spPr>
          <a:xfrm>
            <a:off x="768096" y="2286000"/>
            <a:ext cx="3083824" cy="3931920"/>
          </a:xfrm>
        </p:spPr>
        <p:txBody>
          <a:bodyPr vert="horz" lIns="91440" tIns="45720" rIns="91440" bIns="45720" rtlCol="0">
            <a:noAutofit/>
          </a:bodyPr>
          <a:lstStyle/>
          <a:p>
            <a:pPr marL="0" indent="0">
              <a:spcBef>
                <a:spcPts val="0"/>
              </a:spcBef>
              <a:buNone/>
            </a:pPr>
            <a:r>
              <a:rPr lang="en-US" dirty="0"/>
              <a:t>Used for cutting grooves on the inside face of a piece of wood. </a:t>
            </a:r>
          </a:p>
          <a:p>
            <a:pPr marL="0" indent="0">
              <a:spcBef>
                <a:spcPts val="0"/>
              </a:spcBef>
              <a:buNone/>
            </a:pPr>
            <a:endParaRPr lang="en-US" dirty="0"/>
          </a:p>
          <a:p>
            <a:pPr marL="0" indent="0">
              <a:spcBef>
                <a:spcPts val="0"/>
              </a:spcBef>
              <a:buNone/>
            </a:pPr>
            <a:r>
              <a:rPr lang="en-US" dirty="0"/>
              <a:t>The depth of the cut can be set by adjusting the blade and the width from the edge of the wood can be adjusted by setting the fence of the plane. </a:t>
            </a:r>
          </a:p>
          <a:p>
            <a:pPr marL="0" indent="0">
              <a:spcBef>
                <a:spcPts val="0"/>
              </a:spcBef>
              <a:buNone/>
            </a:pPr>
            <a:endParaRPr lang="en-US" dirty="0"/>
          </a:p>
          <a:p>
            <a:pPr marL="0" indent="0">
              <a:spcBef>
                <a:spcPts val="0"/>
              </a:spcBef>
              <a:buNone/>
            </a:pPr>
            <a:endParaRPr lang="en-US" dirty="0"/>
          </a:p>
          <a:p>
            <a:pPr marL="0" indent="0">
              <a:spcBef>
                <a:spcPts val="0"/>
              </a:spcBef>
              <a:buNone/>
            </a:pPr>
            <a:r>
              <a:rPr lang="en-US" dirty="0"/>
              <a:t>Example cut:</a:t>
            </a:r>
          </a:p>
        </p:txBody>
      </p:sp>
      <p:pic>
        <p:nvPicPr>
          <p:cNvPr id="5" name="Picture 2" descr="P5101[1]">
            <a:extLst>
              <a:ext uri="{FF2B5EF4-FFF2-40B4-BE49-F238E27FC236}">
                <a16:creationId xmlns:a16="http://schemas.microsoft.com/office/drawing/2014/main" id="{029F2A03-0E7F-4CDB-B226-5CFF64E5A1D4}"/>
              </a:ext>
            </a:extLst>
          </p:cNvPr>
          <p:cNvPicPr>
            <a:picLocks noChangeAspect="1" noChangeArrowheads="1"/>
          </p:cNvPicPr>
          <p:nvPr/>
        </p:nvPicPr>
        <p:blipFill>
          <a:blip r:embed="rId2" cstate="print"/>
          <a:stretch>
            <a:fillRect/>
          </a:stretch>
        </p:blipFill>
        <p:spPr bwMode="auto">
          <a:xfrm>
            <a:off x="5004048" y="585216"/>
            <a:ext cx="3743220" cy="3743220"/>
          </a:xfrm>
          <a:prstGeom prst="rect">
            <a:avLst/>
          </a:prstGeom>
          <a:noFill/>
        </p:spPr>
      </p:pic>
      <p:pic>
        <p:nvPicPr>
          <p:cNvPr id="6" name="Picture 6" descr="http://paulsellers.com/wp-content/uploads/2012/07/photo-111-198x300.jpg">
            <a:extLst>
              <a:ext uri="{FF2B5EF4-FFF2-40B4-BE49-F238E27FC236}">
                <a16:creationId xmlns:a16="http://schemas.microsoft.com/office/drawing/2014/main" id="{345D29DD-82FD-4B71-A009-9BA511BB7ABF}"/>
              </a:ext>
            </a:extLst>
          </p:cNvPr>
          <p:cNvPicPr>
            <a:picLocks noChangeAspect="1" noChangeArrowheads="1"/>
          </p:cNvPicPr>
          <p:nvPr/>
        </p:nvPicPr>
        <p:blipFill>
          <a:blip r:embed="rId3" cstate="print"/>
          <a:srcRect l="7576" r="9090" b="9999"/>
          <a:stretch>
            <a:fillRect/>
          </a:stretch>
        </p:blipFill>
        <p:spPr bwMode="auto">
          <a:xfrm>
            <a:off x="3449096" y="4509120"/>
            <a:ext cx="1224136" cy="2003131"/>
          </a:xfrm>
          <a:prstGeom prst="rect">
            <a:avLst/>
          </a:prstGeom>
          <a:noFill/>
        </p:spPr>
      </p:pic>
    </p:spTree>
    <p:extLst>
      <p:ext uri="{BB962C8B-B14F-4D97-AF65-F5344CB8AC3E}">
        <p14:creationId xmlns:p14="http://schemas.microsoft.com/office/powerpoint/2010/main" val="35048201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500" kern="1200" cap="all" spc="200" baseline="0" dirty="0">
                <a:latin typeface="+mj-lt"/>
                <a:ea typeface="+mj-ea"/>
                <a:cs typeface="+mj-cs"/>
              </a:rPr>
              <a:t>router plane</a:t>
            </a:r>
          </a:p>
        </p:txBody>
      </p:sp>
      <p:sp>
        <p:nvSpPr>
          <p:cNvPr id="2" name="Content Placeholder 1"/>
          <p:cNvSpPr>
            <a:spLocks noGrp="1"/>
          </p:cNvSpPr>
          <p:nvPr>
            <p:ph idx="1"/>
          </p:nvPr>
        </p:nvSpPr>
        <p:spPr>
          <a:xfrm>
            <a:off x="806306" y="2084832"/>
            <a:ext cx="3482874" cy="3931920"/>
          </a:xfrm>
        </p:spPr>
        <p:txBody>
          <a:bodyPr vert="horz" lIns="91440" tIns="45720" rIns="91440" bIns="45720" rtlCol="0">
            <a:normAutofit/>
          </a:bodyPr>
          <a:lstStyle/>
          <a:p>
            <a:pPr marL="0" indent="0">
              <a:spcBef>
                <a:spcPts val="0"/>
              </a:spcBef>
              <a:buNone/>
            </a:pPr>
            <a:r>
              <a:rPr lang="en-US" sz="2400" dirty="0"/>
              <a:t>Used for cutting or </a:t>
            </a:r>
          </a:p>
          <a:p>
            <a:pPr marL="0" indent="0">
              <a:spcBef>
                <a:spcPts val="0"/>
              </a:spcBef>
              <a:buNone/>
            </a:pPr>
            <a:r>
              <a:rPr lang="en-US" sz="2400" dirty="0"/>
              <a:t>tidying joints such as a housing joint.</a:t>
            </a:r>
          </a:p>
        </p:txBody>
      </p:sp>
      <p:pic>
        <p:nvPicPr>
          <p:cNvPr id="7" name="Picture 1" descr="130416_lg[1]">
            <a:extLst>
              <a:ext uri="{FF2B5EF4-FFF2-40B4-BE49-F238E27FC236}">
                <a16:creationId xmlns:a16="http://schemas.microsoft.com/office/drawing/2014/main" id="{47A1C515-384D-4A8C-A96D-3DA35A7645F0}"/>
              </a:ext>
            </a:extLst>
          </p:cNvPr>
          <p:cNvPicPr>
            <a:picLocks noChangeAspect="1" noChangeArrowheads="1"/>
          </p:cNvPicPr>
          <p:nvPr/>
        </p:nvPicPr>
        <p:blipFill>
          <a:blip r:embed="rId2" cstate="print"/>
          <a:srcRect/>
          <a:stretch>
            <a:fillRect/>
          </a:stretch>
        </p:blipFill>
        <p:spPr bwMode="auto">
          <a:xfrm>
            <a:off x="1694784" y="3329680"/>
            <a:ext cx="3555945" cy="2878624"/>
          </a:xfrm>
          <a:prstGeom prst="rect">
            <a:avLst/>
          </a:prstGeom>
          <a:noFill/>
          <a:ln w="9525" algn="in">
            <a:noFill/>
            <a:miter lim="800000"/>
            <a:headEnd/>
            <a:tailEnd/>
          </a:ln>
          <a:effectLst/>
        </p:spPr>
      </p:pic>
      <p:sp>
        <p:nvSpPr>
          <p:cNvPr id="8" name="Text Box 4">
            <a:extLst>
              <a:ext uri="{FF2B5EF4-FFF2-40B4-BE49-F238E27FC236}">
                <a16:creationId xmlns:a16="http://schemas.microsoft.com/office/drawing/2014/main" id="{56A33F4D-8C20-4E95-B811-A4119CA920F7}"/>
              </a:ext>
            </a:extLst>
          </p:cNvPr>
          <p:cNvSpPr txBox="1">
            <a:spLocks noChangeArrowheads="1"/>
          </p:cNvSpPr>
          <p:nvPr/>
        </p:nvSpPr>
        <p:spPr bwMode="auto">
          <a:xfrm>
            <a:off x="4598637" y="4091115"/>
            <a:ext cx="836629" cy="28099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rPr>
              <a:t>Blade</a:t>
            </a:r>
            <a:endParaRPr kumimoji="0" lang="en-US" sz="1600" b="0" i="0" u="none" strike="noStrike" cap="none" normalizeH="0" baseline="0" dirty="0">
              <a:ln>
                <a:noFill/>
              </a:ln>
              <a:solidFill>
                <a:schemeClr val="tx1"/>
              </a:solidFill>
              <a:effectLst/>
            </a:endParaRPr>
          </a:p>
        </p:txBody>
      </p:sp>
      <p:sp>
        <p:nvSpPr>
          <p:cNvPr id="9" name="Text Box 5">
            <a:extLst>
              <a:ext uri="{FF2B5EF4-FFF2-40B4-BE49-F238E27FC236}">
                <a16:creationId xmlns:a16="http://schemas.microsoft.com/office/drawing/2014/main" id="{E601EA62-6B6D-485C-A0DA-6B49CB7413C8}"/>
              </a:ext>
            </a:extLst>
          </p:cNvPr>
          <p:cNvSpPr txBox="1">
            <a:spLocks noChangeArrowheads="1"/>
          </p:cNvSpPr>
          <p:nvPr/>
        </p:nvSpPr>
        <p:spPr bwMode="auto">
          <a:xfrm>
            <a:off x="649488" y="4773400"/>
            <a:ext cx="3166330" cy="121368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rPr>
              <a:t>Blade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rPr>
              <a:t>Adjustment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rPr>
              <a:t>Screw</a:t>
            </a:r>
            <a:endParaRPr kumimoji="0" lang="en-US" sz="1400" b="0" i="0" u="none" strike="noStrike" cap="none" normalizeH="0" baseline="0" dirty="0">
              <a:ln>
                <a:noFill/>
              </a:ln>
              <a:solidFill>
                <a:schemeClr val="tx1"/>
              </a:solidFill>
              <a:effectLst/>
            </a:endParaRPr>
          </a:p>
        </p:txBody>
      </p:sp>
      <p:cxnSp>
        <p:nvCxnSpPr>
          <p:cNvPr id="10" name="Straight Arrow Connector 9">
            <a:extLst>
              <a:ext uri="{FF2B5EF4-FFF2-40B4-BE49-F238E27FC236}">
                <a16:creationId xmlns:a16="http://schemas.microsoft.com/office/drawing/2014/main" id="{32BF39FA-A9BA-4404-9B9C-A7C3AD5815D3}"/>
              </a:ext>
            </a:extLst>
          </p:cNvPr>
          <p:cNvCxnSpPr>
            <a:cxnSpLocks/>
          </p:cNvCxnSpPr>
          <p:nvPr/>
        </p:nvCxnSpPr>
        <p:spPr>
          <a:xfrm flipH="1">
            <a:off x="3524194" y="4231612"/>
            <a:ext cx="1047806" cy="60879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CC02077-05C5-4842-AFF9-B8E1B93E7D64}"/>
              </a:ext>
            </a:extLst>
          </p:cNvPr>
          <p:cNvCxnSpPr>
            <a:cxnSpLocks/>
          </p:cNvCxnSpPr>
          <p:nvPr/>
        </p:nvCxnSpPr>
        <p:spPr>
          <a:xfrm flipV="1">
            <a:off x="1259632" y="4523936"/>
            <a:ext cx="1624227" cy="41723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2" name="Picture 3" descr="through%20housing">
            <a:extLst>
              <a:ext uri="{FF2B5EF4-FFF2-40B4-BE49-F238E27FC236}">
                <a16:creationId xmlns:a16="http://schemas.microsoft.com/office/drawing/2014/main" id="{91DDC2FB-68ED-4C6E-B9B5-FADB55F809F4}"/>
              </a:ext>
            </a:extLst>
          </p:cNvPr>
          <p:cNvPicPr>
            <a:picLocks noChangeAspect="1" noChangeArrowheads="1"/>
          </p:cNvPicPr>
          <p:nvPr/>
        </p:nvPicPr>
        <p:blipFill>
          <a:blip r:embed="rId3" cstate="print"/>
          <a:srcRect/>
          <a:stretch>
            <a:fillRect/>
          </a:stretch>
        </p:blipFill>
        <p:spPr bwMode="auto">
          <a:xfrm>
            <a:off x="4932040" y="1196752"/>
            <a:ext cx="3036577" cy="2437215"/>
          </a:xfrm>
          <a:prstGeom prst="rect">
            <a:avLst/>
          </a:prstGeom>
          <a:noFill/>
          <a:ln w="9525" algn="ctr">
            <a:noFill/>
            <a:miter lim="800000"/>
            <a:headEnd/>
            <a:tailEnd/>
          </a:ln>
        </p:spPr>
      </p:pic>
      <p:sp>
        <p:nvSpPr>
          <p:cNvPr id="13" name="TextBox 12">
            <a:extLst>
              <a:ext uri="{FF2B5EF4-FFF2-40B4-BE49-F238E27FC236}">
                <a16:creationId xmlns:a16="http://schemas.microsoft.com/office/drawing/2014/main" id="{25484294-F4C3-4000-AF3B-1B8684FCD252}"/>
              </a:ext>
            </a:extLst>
          </p:cNvPr>
          <p:cNvSpPr txBox="1"/>
          <p:nvPr/>
        </p:nvSpPr>
        <p:spPr>
          <a:xfrm>
            <a:off x="4962628" y="888228"/>
            <a:ext cx="1928826" cy="307777"/>
          </a:xfrm>
          <a:prstGeom prst="rect">
            <a:avLst/>
          </a:prstGeom>
          <a:noFill/>
        </p:spPr>
        <p:txBody>
          <a:bodyPr wrap="square" rtlCol="0">
            <a:spAutoFit/>
          </a:bodyPr>
          <a:lstStyle/>
          <a:p>
            <a:r>
              <a:rPr lang="en-GB" sz="1400" dirty="0"/>
              <a:t>Example of cut made</a:t>
            </a:r>
          </a:p>
        </p:txBody>
      </p:sp>
    </p:spTree>
    <p:extLst>
      <p:ext uri="{BB962C8B-B14F-4D97-AF65-F5344CB8AC3E}">
        <p14:creationId xmlns:p14="http://schemas.microsoft.com/office/powerpoint/2010/main" val="11798551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500" kern="1200" cap="all" spc="200" baseline="0" dirty="0">
                <a:latin typeface="+mj-lt"/>
                <a:ea typeface="+mj-ea"/>
                <a:cs typeface="+mj-cs"/>
              </a:rPr>
              <a:t>rebate plane</a:t>
            </a:r>
          </a:p>
        </p:txBody>
      </p:sp>
      <p:sp>
        <p:nvSpPr>
          <p:cNvPr id="2" name="Content Placeholder 1"/>
          <p:cNvSpPr>
            <a:spLocks noGrp="1"/>
          </p:cNvSpPr>
          <p:nvPr>
            <p:ph idx="1"/>
          </p:nvPr>
        </p:nvSpPr>
        <p:spPr>
          <a:xfrm>
            <a:off x="768096" y="2286000"/>
            <a:ext cx="3731896" cy="3931920"/>
          </a:xfrm>
        </p:spPr>
        <p:txBody>
          <a:bodyPr vert="horz" lIns="91440" tIns="45720" rIns="91440" bIns="45720" rtlCol="0">
            <a:normAutofit/>
          </a:bodyPr>
          <a:lstStyle/>
          <a:p>
            <a:pPr marL="0" indent="0">
              <a:spcBef>
                <a:spcPts val="0"/>
              </a:spcBef>
              <a:buNone/>
            </a:pPr>
            <a:r>
              <a:rPr lang="en-US" sz="2400" dirty="0"/>
              <a:t>Used for cutting grooves on an edge of a piece of wood. </a:t>
            </a:r>
          </a:p>
        </p:txBody>
      </p:sp>
      <p:pic>
        <p:nvPicPr>
          <p:cNvPr id="14" name="Picture 8" descr="p43167_l[1]">
            <a:extLst>
              <a:ext uri="{FF2B5EF4-FFF2-40B4-BE49-F238E27FC236}">
                <a16:creationId xmlns:a16="http://schemas.microsoft.com/office/drawing/2014/main" id="{C434535A-B76B-4F63-A876-D69419171F08}"/>
              </a:ext>
            </a:extLst>
          </p:cNvPr>
          <p:cNvPicPr>
            <a:picLocks noChangeAspect="1" noChangeArrowheads="1"/>
          </p:cNvPicPr>
          <p:nvPr/>
        </p:nvPicPr>
        <p:blipFill>
          <a:blip r:embed="rId2" cstate="print"/>
          <a:srcRect/>
          <a:stretch>
            <a:fillRect/>
          </a:stretch>
        </p:blipFill>
        <p:spPr bwMode="auto">
          <a:xfrm>
            <a:off x="1259632" y="3116979"/>
            <a:ext cx="3050158" cy="3050158"/>
          </a:xfrm>
          <a:prstGeom prst="rect">
            <a:avLst/>
          </a:prstGeom>
          <a:noFill/>
          <a:ln w="9525" algn="in">
            <a:noFill/>
            <a:miter lim="800000"/>
            <a:headEnd/>
            <a:tailEnd/>
          </a:ln>
          <a:effectLst/>
        </p:spPr>
      </p:pic>
      <p:pic>
        <p:nvPicPr>
          <p:cNvPr id="15" name="Picture 13" descr="http://www.powertoolsdirect.com/media/catalog/product/cache/1/image/9df78eab33525d08d6e5fb8d27136e95/t/r/trend-46-44-x-1-4-tct-bearing-guided-rebate-24mm-x-12-7mm.jpg">
            <a:extLst>
              <a:ext uri="{FF2B5EF4-FFF2-40B4-BE49-F238E27FC236}">
                <a16:creationId xmlns:a16="http://schemas.microsoft.com/office/drawing/2014/main" id="{177971D6-A63C-488E-A5AA-0CF8D1589B5E}"/>
              </a:ext>
            </a:extLst>
          </p:cNvPr>
          <p:cNvPicPr>
            <a:picLocks noChangeAspect="1" noChangeArrowheads="1"/>
          </p:cNvPicPr>
          <p:nvPr/>
        </p:nvPicPr>
        <p:blipFill>
          <a:blip r:embed="rId3" cstate="print"/>
          <a:srcRect l="38672" t="32813"/>
          <a:stretch>
            <a:fillRect/>
          </a:stretch>
        </p:blipFill>
        <p:spPr bwMode="auto">
          <a:xfrm>
            <a:off x="5220072" y="2084832"/>
            <a:ext cx="2520280" cy="2070805"/>
          </a:xfrm>
          <a:prstGeom prst="rect">
            <a:avLst/>
          </a:prstGeom>
          <a:noFill/>
        </p:spPr>
      </p:pic>
      <p:sp>
        <p:nvSpPr>
          <p:cNvPr id="16" name="TextBox 15">
            <a:extLst>
              <a:ext uri="{FF2B5EF4-FFF2-40B4-BE49-F238E27FC236}">
                <a16:creationId xmlns:a16="http://schemas.microsoft.com/office/drawing/2014/main" id="{19232252-ED5E-4D32-86B0-A951A6E3CECF}"/>
              </a:ext>
            </a:extLst>
          </p:cNvPr>
          <p:cNvSpPr txBox="1"/>
          <p:nvPr/>
        </p:nvSpPr>
        <p:spPr>
          <a:xfrm>
            <a:off x="5652120" y="4155637"/>
            <a:ext cx="1928826" cy="307777"/>
          </a:xfrm>
          <a:prstGeom prst="rect">
            <a:avLst/>
          </a:prstGeom>
          <a:noFill/>
        </p:spPr>
        <p:txBody>
          <a:bodyPr wrap="square" rtlCol="0">
            <a:spAutoFit/>
          </a:bodyPr>
          <a:lstStyle/>
          <a:p>
            <a:r>
              <a:rPr lang="en-GB" sz="1400" dirty="0"/>
              <a:t>Example of cut made</a:t>
            </a:r>
          </a:p>
        </p:txBody>
      </p:sp>
    </p:spTree>
    <p:extLst>
      <p:ext uri="{BB962C8B-B14F-4D97-AF65-F5344CB8AC3E}">
        <p14:creationId xmlns:p14="http://schemas.microsoft.com/office/powerpoint/2010/main" val="16532660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500" spc="200" dirty="0"/>
              <a:t>bullnose</a:t>
            </a:r>
            <a:r>
              <a:rPr lang="en-US" sz="3500" kern="1200" cap="all" spc="200" baseline="0" dirty="0">
                <a:latin typeface="+mj-lt"/>
                <a:ea typeface="+mj-ea"/>
                <a:cs typeface="+mj-cs"/>
              </a:rPr>
              <a:t> plane</a:t>
            </a:r>
          </a:p>
        </p:txBody>
      </p:sp>
      <p:sp>
        <p:nvSpPr>
          <p:cNvPr id="2" name="Content Placeholder 1"/>
          <p:cNvSpPr>
            <a:spLocks noGrp="1"/>
          </p:cNvSpPr>
          <p:nvPr>
            <p:ph idx="1"/>
          </p:nvPr>
        </p:nvSpPr>
        <p:spPr>
          <a:xfrm>
            <a:off x="768096" y="2286000"/>
            <a:ext cx="2579768" cy="3931920"/>
          </a:xfrm>
        </p:spPr>
        <p:txBody>
          <a:bodyPr vert="horz" lIns="91440" tIns="45720" rIns="91440" bIns="45720" rtlCol="0">
            <a:noAutofit/>
          </a:bodyPr>
          <a:lstStyle/>
          <a:p>
            <a:pPr marL="0" indent="0">
              <a:spcBef>
                <a:spcPts val="0"/>
              </a:spcBef>
              <a:buNone/>
            </a:pPr>
            <a:r>
              <a:rPr lang="en-US" sz="2400" dirty="0"/>
              <a:t>The shoulder plane has a blade flush with the edges of the plane, allowing trimming right up to the edge of a workpiece. Is also used to plane the end grain of wood due to the shallower blade angle.</a:t>
            </a:r>
          </a:p>
        </p:txBody>
      </p:sp>
      <p:pic>
        <p:nvPicPr>
          <p:cNvPr id="24578" name="Picture 2" descr="VERITAS Bullnose Plane | FINE TOOLS">
            <a:extLst>
              <a:ext uri="{FF2B5EF4-FFF2-40B4-BE49-F238E27FC236}">
                <a16:creationId xmlns:a16="http://schemas.microsoft.com/office/drawing/2014/main" id="{48B0A42C-C4EA-45EE-9043-1AA02481B84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475" t="14001" r="16526" b="10401"/>
          <a:stretch/>
        </p:blipFill>
        <p:spPr bwMode="auto">
          <a:xfrm>
            <a:off x="3347864" y="3013315"/>
            <a:ext cx="4800533" cy="324036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8171E16-C773-4FA1-8E0C-DFB1A0635654}"/>
              </a:ext>
            </a:extLst>
          </p:cNvPr>
          <p:cNvSpPr txBox="1"/>
          <p:nvPr/>
        </p:nvSpPr>
        <p:spPr>
          <a:xfrm>
            <a:off x="4427984" y="6099786"/>
            <a:ext cx="1928826" cy="307777"/>
          </a:xfrm>
          <a:prstGeom prst="rect">
            <a:avLst/>
          </a:prstGeom>
          <a:noFill/>
        </p:spPr>
        <p:txBody>
          <a:bodyPr wrap="square" rtlCol="0">
            <a:spAutoFit/>
          </a:bodyPr>
          <a:lstStyle/>
          <a:p>
            <a:r>
              <a:rPr lang="en-GB" sz="1400" dirty="0"/>
              <a:t>Blade</a:t>
            </a:r>
          </a:p>
        </p:txBody>
      </p:sp>
      <p:sp>
        <p:nvSpPr>
          <p:cNvPr id="10" name="TextBox 9">
            <a:extLst>
              <a:ext uri="{FF2B5EF4-FFF2-40B4-BE49-F238E27FC236}">
                <a16:creationId xmlns:a16="http://schemas.microsoft.com/office/drawing/2014/main" id="{B21EB723-D8CC-4F3B-A2C7-974D307317C4}"/>
              </a:ext>
            </a:extLst>
          </p:cNvPr>
          <p:cNvSpPr txBox="1"/>
          <p:nvPr/>
        </p:nvSpPr>
        <p:spPr>
          <a:xfrm>
            <a:off x="4559178" y="2492896"/>
            <a:ext cx="1928826" cy="307777"/>
          </a:xfrm>
          <a:prstGeom prst="rect">
            <a:avLst/>
          </a:prstGeom>
          <a:noFill/>
        </p:spPr>
        <p:txBody>
          <a:bodyPr wrap="square" rtlCol="0">
            <a:spAutoFit/>
          </a:bodyPr>
          <a:lstStyle/>
          <a:p>
            <a:r>
              <a:rPr lang="en-GB" sz="1400" dirty="0"/>
              <a:t>Blade Adjustment Screw</a:t>
            </a:r>
          </a:p>
        </p:txBody>
      </p:sp>
      <p:cxnSp>
        <p:nvCxnSpPr>
          <p:cNvPr id="11" name="Straight Arrow Connector 10">
            <a:extLst>
              <a:ext uri="{FF2B5EF4-FFF2-40B4-BE49-F238E27FC236}">
                <a16:creationId xmlns:a16="http://schemas.microsoft.com/office/drawing/2014/main" id="{39708197-EEE7-45FD-95DB-77960AB977D5}"/>
              </a:ext>
            </a:extLst>
          </p:cNvPr>
          <p:cNvCxnSpPr>
            <a:cxnSpLocks/>
            <a:stCxn id="10" idx="2"/>
          </p:cNvCxnSpPr>
          <p:nvPr/>
        </p:nvCxnSpPr>
        <p:spPr>
          <a:xfrm flipH="1">
            <a:off x="5076057" y="2800673"/>
            <a:ext cx="447534" cy="91635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271EEA3-9071-4335-852F-180D6FC136A7}"/>
              </a:ext>
            </a:extLst>
          </p:cNvPr>
          <p:cNvCxnSpPr>
            <a:cxnSpLocks/>
          </p:cNvCxnSpPr>
          <p:nvPr/>
        </p:nvCxnSpPr>
        <p:spPr>
          <a:xfrm flipH="1" flipV="1">
            <a:off x="4427984" y="5700497"/>
            <a:ext cx="288032" cy="43047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6876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sourcingmap® 44mm Cutter Width Woodworking Tool Adjustable Spoke ...">
            <a:extLst>
              <a:ext uri="{FF2B5EF4-FFF2-40B4-BE49-F238E27FC236}">
                <a16:creationId xmlns:a16="http://schemas.microsoft.com/office/drawing/2014/main" id="{681A23E8-88B9-479B-A223-986A908347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1772816"/>
            <a:ext cx="4600189" cy="386104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500" spc="200" dirty="0"/>
              <a:t>spokeshave</a:t>
            </a:r>
            <a:r>
              <a:rPr lang="en-US" sz="3500" kern="1200" cap="all" spc="200" baseline="0" dirty="0">
                <a:latin typeface="+mj-lt"/>
                <a:ea typeface="+mj-ea"/>
                <a:cs typeface="+mj-cs"/>
              </a:rPr>
              <a:t> plane</a:t>
            </a:r>
          </a:p>
        </p:txBody>
      </p:sp>
      <p:sp>
        <p:nvSpPr>
          <p:cNvPr id="2" name="Content Placeholder 1"/>
          <p:cNvSpPr>
            <a:spLocks noGrp="1"/>
          </p:cNvSpPr>
          <p:nvPr>
            <p:ph idx="1"/>
          </p:nvPr>
        </p:nvSpPr>
        <p:spPr>
          <a:xfrm>
            <a:off x="768096" y="2286000"/>
            <a:ext cx="2832424" cy="3931920"/>
          </a:xfrm>
        </p:spPr>
        <p:txBody>
          <a:bodyPr vert="horz" lIns="91440" tIns="45720" rIns="91440" bIns="45720" rtlCol="0">
            <a:noAutofit/>
          </a:bodyPr>
          <a:lstStyle/>
          <a:p>
            <a:pPr marL="0" indent="0">
              <a:spcBef>
                <a:spcPts val="0"/>
              </a:spcBef>
              <a:buNone/>
            </a:pPr>
            <a:r>
              <a:rPr lang="en-US" sz="2400" dirty="0"/>
              <a:t>A spokeshave is a tool used to shape and smooth wooden rods and shafts – often used to make wheel spokes (not so much now, as there is not much demand for wooden wheel spokes), chair legs </a:t>
            </a:r>
            <a:r>
              <a:rPr lang="en-US" sz="2400" dirty="0" err="1"/>
              <a:t>etc</a:t>
            </a:r>
            <a:r>
              <a:rPr lang="en-US" sz="2400" dirty="0"/>
              <a:t> – also used to shape curves etc.</a:t>
            </a:r>
          </a:p>
        </p:txBody>
      </p:sp>
      <p:sp>
        <p:nvSpPr>
          <p:cNvPr id="9" name="TextBox 8">
            <a:extLst>
              <a:ext uri="{FF2B5EF4-FFF2-40B4-BE49-F238E27FC236}">
                <a16:creationId xmlns:a16="http://schemas.microsoft.com/office/drawing/2014/main" id="{18171E16-C773-4FA1-8E0C-DFB1A0635654}"/>
              </a:ext>
            </a:extLst>
          </p:cNvPr>
          <p:cNvSpPr txBox="1"/>
          <p:nvPr/>
        </p:nvSpPr>
        <p:spPr>
          <a:xfrm>
            <a:off x="5220072" y="4509120"/>
            <a:ext cx="1928826" cy="307777"/>
          </a:xfrm>
          <a:prstGeom prst="rect">
            <a:avLst/>
          </a:prstGeom>
          <a:noFill/>
        </p:spPr>
        <p:txBody>
          <a:bodyPr wrap="square" rtlCol="0">
            <a:spAutoFit/>
          </a:bodyPr>
          <a:lstStyle/>
          <a:p>
            <a:r>
              <a:rPr lang="en-GB" sz="1400" dirty="0"/>
              <a:t>Blade</a:t>
            </a:r>
          </a:p>
        </p:txBody>
      </p:sp>
      <p:cxnSp>
        <p:nvCxnSpPr>
          <p:cNvPr id="17" name="Straight Arrow Connector 16">
            <a:extLst>
              <a:ext uri="{FF2B5EF4-FFF2-40B4-BE49-F238E27FC236}">
                <a16:creationId xmlns:a16="http://schemas.microsoft.com/office/drawing/2014/main" id="{2271EEA3-9071-4335-852F-180D6FC136A7}"/>
              </a:ext>
            </a:extLst>
          </p:cNvPr>
          <p:cNvCxnSpPr>
            <a:cxnSpLocks/>
          </p:cNvCxnSpPr>
          <p:nvPr/>
        </p:nvCxnSpPr>
        <p:spPr>
          <a:xfrm flipV="1">
            <a:off x="5508104" y="3789040"/>
            <a:ext cx="360040" cy="75126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75862BA-7424-457D-9F6B-ACB9A784E90F}"/>
              </a:ext>
            </a:extLst>
          </p:cNvPr>
          <p:cNvSpPr txBox="1"/>
          <p:nvPr/>
        </p:nvSpPr>
        <p:spPr>
          <a:xfrm>
            <a:off x="5868144" y="1618927"/>
            <a:ext cx="1928826" cy="307777"/>
          </a:xfrm>
          <a:prstGeom prst="rect">
            <a:avLst/>
          </a:prstGeom>
          <a:noFill/>
        </p:spPr>
        <p:txBody>
          <a:bodyPr wrap="square" rtlCol="0">
            <a:spAutoFit/>
          </a:bodyPr>
          <a:lstStyle/>
          <a:p>
            <a:r>
              <a:rPr lang="en-GB" sz="1400" dirty="0"/>
              <a:t>Blade Adjustment Screw</a:t>
            </a:r>
          </a:p>
        </p:txBody>
      </p:sp>
      <p:cxnSp>
        <p:nvCxnSpPr>
          <p:cNvPr id="13" name="Straight Arrow Connector 12">
            <a:extLst>
              <a:ext uri="{FF2B5EF4-FFF2-40B4-BE49-F238E27FC236}">
                <a16:creationId xmlns:a16="http://schemas.microsoft.com/office/drawing/2014/main" id="{E0051DCC-59C9-4B00-AF6D-E1A1C2F45C75}"/>
              </a:ext>
            </a:extLst>
          </p:cNvPr>
          <p:cNvCxnSpPr>
            <a:cxnSpLocks/>
            <a:stCxn id="12" idx="2"/>
          </p:cNvCxnSpPr>
          <p:nvPr/>
        </p:nvCxnSpPr>
        <p:spPr>
          <a:xfrm flipH="1">
            <a:off x="6385023" y="1926704"/>
            <a:ext cx="447534" cy="91635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35806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vert="horz" lIns="91440" tIns="45720" rIns="91440" bIns="45720" rtlCol="0">
            <a:normAutofit/>
          </a:bodyPr>
          <a:lstStyle/>
          <a:p>
            <a:r>
              <a:rPr lang="en-US" spc="200"/>
              <a:t>chisels</a:t>
            </a:r>
            <a:endParaRPr lang="en-US" kern="1200" cap="all" spc="200" baseline="0">
              <a:latin typeface="+mj-lt"/>
              <a:ea typeface="+mj-ea"/>
              <a:cs typeface="+mj-cs"/>
            </a:endParaRPr>
          </a:p>
        </p:txBody>
      </p:sp>
      <p:sp>
        <p:nvSpPr>
          <p:cNvPr id="2" name="Content Placeholder 1"/>
          <p:cNvSpPr>
            <a:spLocks noGrp="1"/>
          </p:cNvSpPr>
          <p:nvPr>
            <p:ph idx="1"/>
          </p:nvPr>
        </p:nvSpPr>
        <p:spPr>
          <a:xfrm>
            <a:off x="768096" y="2286000"/>
            <a:ext cx="4550113" cy="4023360"/>
          </a:xfrm>
        </p:spPr>
        <p:txBody>
          <a:bodyPr vert="horz" lIns="91440" tIns="45720" rIns="91440" bIns="45720" rtlCol="0">
            <a:normAutofit/>
          </a:bodyPr>
          <a:lstStyle/>
          <a:p>
            <a:pPr marL="0" indent="0">
              <a:spcBef>
                <a:spcPts val="0"/>
              </a:spcBef>
              <a:buNone/>
            </a:pPr>
            <a:r>
              <a:rPr lang="en-US" dirty="0"/>
              <a:t>Chisels consist of a blade and a handle, used to accurately cut and shape wood.</a:t>
            </a:r>
          </a:p>
          <a:p>
            <a:pPr marL="0" indent="0">
              <a:spcBef>
                <a:spcPts val="0"/>
              </a:spcBef>
              <a:buNone/>
            </a:pPr>
            <a:endParaRPr lang="en-US" dirty="0"/>
          </a:p>
          <a:p>
            <a:pPr marL="0" indent="0">
              <a:spcBef>
                <a:spcPts val="0"/>
              </a:spcBef>
              <a:buNone/>
            </a:pPr>
            <a:r>
              <a:rPr lang="en-US" dirty="0"/>
              <a:t>The handle on a chisel is normally made from Ash, which is a very strong hardwood, or polycarbonate plastic so that it will offer resistance from splitting when being hit with the mallet. Wooden chisels will always have some type of ferrule that helps stop the wood from splitting this is normally a metal ring on one or both ends of the chisel’s handle.</a:t>
            </a:r>
          </a:p>
          <a:p>
            <a:pPr marL="0" indent="0">
              <a:spcBef>
                <a:spcPts val="0"/>
              </a:spcBef>
              <a:buNone/>
            </a:pPr>
            <a:endParaRPr lang="en-US" dirty="0"/>
          </a:p>
        </p:txBody>
      </p:sp>
      <p:pic>
        <p:nvPicPr>
          <p:cNvPr id="30722" name="Picture 2" descr="Veritas PM-V11 Bench Chisels - Lee Valley Tools">
            <a:extLst>
              <a:ext uri="{FF2B5EF4-FFF2-40B4-BE49-F238E27FC236}">
                <a16:creationId xmlns:a16="http://schemas.microsoft.com/office/drawing/2014/main" id="{F5CB028B-A13B-40BC-A777-71B27B616F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480" r="20813"/>
          <a:stretch/>
        </p:blipFill>
        <p:spPr bwMode="auto">
          <a:xfrm>
            <a:off x="5664199" y="10"/>
            <a:ext cx="34798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7438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000" kern="1200" cap="all" spc="200" baseline="0">
                <a:latin typeface="+mj-lt"/>
                <a:ea typeface="+mj-ea"/>
                <a:cs typeface="+mj-cs"/>
              </a:rPr>
              <a:t>beech/wooden mallet</a:t>
            </a:r>
          </a:p>
        </p:txBody>
      </p:sp>
      <p:sp>
        <p:nvSpPr>
          <p:cNvPr id="2" name="Content Placeholder 1"/>
          <p:cNvSpPr>
            <a:spLocks noGrp="1"/>
          </p:cNvSpPr>
          <p:nvPr>
            <p:ph idx="1"/>
          </p:nvPr>
        </p:nvSpPr>
        <p:spPr>
          <a:xfrm>
            <a:off x="768096" y="2286000"/>
            <a:ext cx="2350185" cy="3931920"/>
          </a:xfrm>
        </p:spPr>
        <p:txBody>
          <a:bodyPr vert="horz" lIns="91440" tIns="45720" rIns="91440" bIns="45720" rtlCol="0">
            <a:normAutofit/>
          </a:bodyPr>
          <a:lstStyle/>
          <a:p>
            <a:pPr marL="0" indent="0">
              <a:spcBef>
                <a:spcPts val="0"/>
              </a:spcBef>
              <a:buNone/>
            </a:pPr>
            <a:r>
              <a:rPr lang="en-US" sz="2400" dirty="0"/>
              <a:t>This is </a:t>
            </a:r>
            <a:r>
              <a:rPr lang="en-US" sz="2400" b="1" dirty="0"/>
              <a:t>not</a:t>
            </a:r>
            <a:r>
              <a:rPr lang="en-US" sz="2400" dirty="0"/>
              <a:t> a chisel but it is used along with chisels. The wooden mallet is used for hitting the handle of a chisel and driving it through  a piece of wood to cut out waste wood.</a:t>
            </a:r>
          </a:p>
        </p:txBody>
      </p:sp>
      <p:pic>
        <p:nvPicPr>
          <p:cNvPr id="29700" name="Picture 4" descr="4 1/2&quot; wooden mallet - Amtech">
            <a:extLst>
              <a:ext uri="{FF2B5EF4-FFF2-40B4-BE49-F238E27FC236}">
                <a16:creationId xmlns:a16="http://schemas.microsoft.com/office/drawing/2014/main" id="{195332B3-0551-4DD0-A118-AD1F8399131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81756" y="837908"/>
            <a:ext cx="5182183" cy="5182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130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23591" y="804333"/>
            <a:ext cx="2543925" cy="5249334"/>
          </a:xfrm>
        </p:spPr>
        <p:txBody>
          <a:bodyPr>
            <a:normAutofit/>
          </a:bodyPr>
          <a:lstStyle/>
          <a:p>
            <a:pPr algn="r"/>
            <a:r>
              <a:rPr lang="en-GB" sz="4800" dirty="0" smtClean="0">
                <a:solidFill>
                  <a:srgbClr val="FFFFFF"/>
                </a:solidFill>
              </a:rPr>
              <a:t>wood</a:t>
            </a:r>
            <a:endParaRPr lang="en-GB" sz="4800" dirty="0">
              <a:solidFill>
                <a:srgbClr val="FFFFFF"/>
              </a:solidFill>
            </a:endParaRPr>
          </a:p>
        </p:txBody>
      </p:sp>
      <p:sp>
        <p:nvSpPr>
          <p:cNvPr id="2" name="Content Placeholder 1"/>
          <p:cNvSpPr>
            <a:spLocks noGrp="1"/>
          </p:cNvSpPr>
          <p:nvPr>
            <p:ph idx="1"/>
          </p:nvPr>
        </p:nvSpPr>
        <p:spPr>
          <a:xfrm>
            <a:off x="3690906" y="476672"/>
            <a:ext cx="5201573" cy="6264696"/>
          </a:xfrm>
        </p:spPr>
        <p:txBody>
          <a:bodyPr anchor="ctr">
            <a:normAutofit lnSpcReduction="10000"/>
          </a:bodyPr>
          <a:lstStyle/>
          <a:p>
            <a:pPr marL="0" lvl="0" indent="0" fontAlgn="base">
              <a:lnSpc>
                <a:spcPct val="100000"/>
              </a:lnSpc>
              <a:spcBef>
                <a:spcPct val="50000"/>
              </a:spcBef>
              <a:spcAft>
                <a:spcPts val="800"/>
              </a:spcAft>
              <a:buClrTx/>
              <a:buSzTx/>
              <a:buNone/>
              <a:defRPr/>
            </a:pPr>
            <a:r>
              <a:rPr lang="en-GB" sz="2400" dirty="0"/>
              <a:t>The terms Hardwood and Softwood refer to the way in which the trees grow </a:t>
            </a:r>
            <a:r>
              <a:rPr lang="en-GB" sz="2400" u="sng" dirty="0" smtClean="0"/>
              <a:t>NOT</a:t>
            </a:r>
            <a:r>
              <a:rPr lang="en-GB" sz="2400" dirty="0" smtClean="0"/>
              <a:t> </a:t>
            </a:r>
            <a:r>
              <a:rPr lang="en-GB" sz="2400" dirty="0"/>
              <a:t>to how hard the wood is to work with, for example, Balsa:</a:t>
            </a:r>
          </a:p>
          <a:p>
            <a:pPr marL="342900" lvl="0" indent="-342900" fontAlgn="base">
              <a:lnSpc>
                <a:spcPct val="100000"/>
              </a:lnSpc>
              <a:spcBef>
                <a:spcPct val="50000"/>
              </a:spcBef>
              <a:spcAft>
                <a:spcPts val="800"/>
              </a:spcAft>
              <a:buClrTx/>
              <a:buSzTx/>
              <a:buFont typeface="Arial" charset="0"/>
              <a:buChar char="•"/>
              <a:defRPr/>
            </a:pPr>
            <a:r>
              <a:rPr lang="en-GB" sz="2400" i="1" dirty="0"/>
              <a:t>Balsa is a hardwood which is lightweight and easy to work with</a:t>
            </a:r>
          </a:p>
          <a:p>
            <a:pPr marL="342900" lvl="0" indent="-342900" fontAlgn="base">
              <a:lnSpc>
                <a:spcPct val="100000"/>
              </a:lnSpc>
              <a:spcBef>
                <a:spcPct val="50000"/>
              </a:spcBef>
              <a:spcAft>
                <a:spcPts val="800"/>
              </a:spcAft>
              <a:buClrTx/>
              <a:buSzTx/>
              <a:buFont typeface="Arial" charset="0"/>
              <a:buChar char="•"/>
              <a:defRPr/>
            </a:pPr>
            <a:r>
              <a:rPr lang="en-GB" sz="2400" i="1" dirty="0"/>
              <a:t>Pine is a softwood which is heavy and very difficult to work.</a:t>
            </a:r>
          </a:p>
          <a:p>
            <a:pPr marL="0" lvl="0" indent="0" fontAlgn="base">
              <a:lnSpc>
                <a:spcPct val="100000"/>
              </a:lnSpc>
              <a:spcBef>
                <a:spcPct val="50000"/>
              </a:spcBef>
              <a:spcAft>
                <a:spcPts val="800"/>
              </a:spcAft>
              <a:buClrTx/>
              <a:buSzTx/>
              <a:buNone/>
              <a:defRPr/>
            </a:pPr>
            <a:r>
              <a:rPr lang="en-GB" sz="2400" dirty="0"/>
              <a:t>Hardwood comes from </a:t>
            </a:r>
            <a:r>
              <a:rPr lang="en-GB" sz="2400" u="sng" dirty="0"/>
              <a:t>broad leaved trees </a:t>
            </a:r>
            <a:r>
              <a:rPr lang="en-GB" sz="2400" dirty="0"/>
              <a:t>which are usually </a:t>
            </a:r>
            <a:r>
              <a:rPr lang="en-GB" sz="2400" u="sng" dirty="0"/>
              <a:t>deciduous</a:t>
            </a:r>
            <a:r>
              <a:rPr lang="en-GB" sz="2400" dirty="0"/>
              <a:t> but can also be evergreen.</a:t>
            </a:r>
          </a:p>
          <a:p>
            <a:pPr marL="0" lvl="0" indent="0" fontAlgn="base">
              <a:lnSpc>
                <a:spcPct val="100000"/>
              </a:lnSpc>
              <a:spcBef>
                <a:spcPct val="50000"/>
              </a:spcBef>
              <a:spcAft>
                <a:spcPts val="800"/>
              </a:spcAft>
              <a:buClrTx/>
              <a:buSzTx/>
              <a:buNone/>
              <a:defRPr/>
            </a:pPr>
            <a:r>
              <a:rPr lang="en-GB" sz="2400" dirty="0"/>
              <a:t>Softwood comes from </a:t>
            </a:r>
            <a:r>
              <a:rPr lang="en-GB" sz="2400" u="sng" dirty="0"/>
              <a:t>coniferous trees </a:t>
            </a:r>
            <a:r>
              <a:rPr lang="en-GB" sz="2400" dirty="0"/>
              <a:t>most of which are </a:t>
            </a:r>
            <a:r>
              <a:rPr lang="en-GB" sz="2400" u="sng" dirty="0"/>
              <a:t>evergreen</a:t>
            </a:r>
            <a:r>
              <a:rPr lang="en-GB" sz="2400" dirty="0"/>
              <a:t> with</a:t>
            </a:r>
            <a:r>
              <a:rPr lang="en-GB" sz="2400" u="sng" dirty="0"/>
              <a:t> thin needle like leaves.</a:t>
            </a:r>
          </a:p>
          <a:p>
            <a:pPr lvl="1">
              <a:buFont typeface="Arial" panose="020B0604020202020204" pitchFamily="34" charset="0"/>
              <a:buChar char="•"/>
            </a:pPr>
            <a:endParaRPr lang="en-GB" sz="2400" dirty="0"/>
          </a:p>
        </p:txBody>
      </p:sp>
      <p:pic>
        <p:nvPicPr>
          <p:cNvPr id="9" name="Picture 9" descr="forest-deciduous-evergreen_~ITF083024"/>
          <p:cNvPicPr>
            <a:picLocks noChangeAspect="1" noChangeArrowheads="1"/>
          </p:cNvPicPr>
          <p:nvPr/>
        </p:nvPicPr>
        <p:blipFill>
          <a:blip r:embed="rId2" cstate="print">
            <a:lum bright="54000"/>
            <a:extLst>
              <a:ext uri="{28A0092B-C50C-407E-A947-70E740481C1C}">
                <a14:useLocalDpi xmlns:a14="http://schemas.microsoft.com/office/drawing/2010/main" val="0"/>
              </a:ext>
            </a:extLst>
          </a:blip>
          <a:srcRect/>
          <a:stretch>
            <a:fillRect/>
          </a:stretch>
        </p:blipFill>
        <p:spPr bwMode="auto">
          <a:xfrm>
            <a:off x="1951684" y="4738080"/>
            <a:ext cx="1180156" cy="16490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Evergreen%20Lar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664" y="4738080"/>
            <a:ext cx="1143000" cy="16490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6740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000" kern="1200" cap="all" spc="200" baseline="0" dirty="0">
                <a:latin typeface="+mj-lt"/>
                <a:ea typeface="+mj-ea"/>
                <a:cs typeface="+mj-cs"/>
              </a:rPr>
              <a:t>Bevel-edged chisel</a:t>
            </a:r>
          </a:p>
        </p:txBody>
      </p:sp>
      <p:sp>
        <p:nvSpPr>
          <p:cNvPr id="2" name="Content Placeholder 1"/>
          <p:cNvSpPr>
            <a:spLocks noGrp="1"/>
          </p:cNvSpPr>
          <p:nvPr>
            <p:ph idx="1"/>
          </p:nvPr>
        </p:nvSpPr>
        <p:spPr>
          <a:xfrm>
            <a:off x="768096" y="2286000"/>
            <a:ext cx="2581360" cy="3931920"/>
          </a:xfrm>
        </p:spPr>
        <p:txBody>
          <a:bodyPr vert="horz" lIns="91440" tIns="45720" rIns="91440" bIns="45720" rtlCol="0">
            <a:noAutofit/>
          </a:bodyPr>
          <a:lstStyle/>
          <a:p>
            <a:pPr marL="0" indent="0">
              <a:spcBef>
                <a:spcPts val="0"/>
              </a:spcBef>
              <a:buNone/>
            </a:pPr>
            <a:r>
              <a:rPr lang="en-US" dirty="0"/>
              <a:t>The blade is sloped at the edges. This chisel is normally used for pairing wood or cleaning/tidying up joints. </a:t>
            </a:r>
          </a:p>
          <a:p>
            <a:pPr marL="0" indent="0">
              <a:spcBef>
                <a:spcPts val="0"/>
              </a:spcBef>
              <a:buNone/>
            </a:pPr>
            <a:endParaRPr lang="en-US" dirty="0"/>
          </a:p>
          <a:p>
            <a:pPr marL="0" indent="0">
              <a:spcBef>
                <a:spcPts val="0"/>
              </a:spcBef>
              <a:buNone/>
            </a:pPr>
            <a:r>
              <a:rPr lang="en-US" dirty="0"/>
              <a:t>Due to the blades having sloped edges it makes them easy to push into corners. They are often used for finishing dovetail joints.</a:t>
            </a:r>
          </a:p>
        </p:txBody>
      </p:sp>
      <p:pic>
        <p:nvPicPr>
          <p:cNvPr id="5" name="Picture 13" descr="chisels">
            <a:extLst>
              <a:ext uri="{FF2B5EF4-FFF2-40B4-BE49-F238E27FC236}">
                <a16:creationId xmlns:a16="http://schemas.microsoft.com/office/drawing/2014/main" id="{AB3FEB31-F566-4797-82F0-96CFDA029721}"/>
              </a:ext>
            </a:extLst>
          </p:cNvPr>
          <p:cNvPicPr>
            <a:picLocks noChangeAspect="1" noChangeArrowheads="1"/>
          </p:cNvPicPr>
          <p:nvPr/>
        </p:nvPicPr>
        <p:blipFill>
          <a:blip r:embed="rId2" cstate="print"/>
          <a:srcRect l="24279" t="74127" r="58005" b="14903"/>
          <a:stretch>
            <a:fillRect/>
          </a:stretch>
        </p:blipFill>
        <p:spPr bwMode="auto">
          <a:xfrm>
            <a:off x="3529254" y="5879973"/>
            <a:ext cx="1655036" cy="675894"/>
          </a:xfrm>
          <a:prstGeom prst="rect">
            <a:avLst/>
          </a:prstGeom>
          <a:noFill/>
          <a:ln w="9525" algn="in">
            <a:noFill/>
            <a:miter lim="800000"/>
            <a:headEnd/>
            <a:tailEnd/>
          </a:ln>
          <a:effectLst/>
        </p:spPr>
      </p:pic>
      <p:sp>
        <p:nvSpPr>
          <p:cNvPr id="6" name="Text Box 19">
            <a:extLst>
              <a:ext uri="{FF2B5EF4-FFF2-40B4-BE49-F238E27FC236}">
                <a16:creationId xmlns:a16="http://schemas.microsoft.com/office/drawing/2014/main" id="{175BCC11-6F36-4501-BBBD-448E8F5E88D9}"/>
              </a:ext>
            </a:extLst>
          </p:cNvPr>
          <p:cNvSpPr txBox="1">
            <a:spLocks noChangeArrowheads="1"/>
          </p:cNvSpPr>
          <p:nvPr/>
        </p:nvSpPr>
        <p:spPr bwMode="auto">
          <a:xfrm>
            <a:off x="5364088" y="6001896"/>
            <a:ext cx="1584176" cy="432048"/>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u="none" strike="noStrike" cap="none" normalizeH="0" baseline="0" dirty="0">
                <a:ln>
                  <a:noFill/>
                </a:ln>
                <a:solidFill>
                  <a:srgbClr val="000000"/>
                </a:solidFill>
                <a:effectLst/>
              </a:rPr>
              <a:t>End view of a bevel-edge chisel in use.</a:t>
            </a:r>
            <a:endParaRPr kumimoji="0" lang="en-US" sz="1200" b="0" u="none" strike="noStrike" cap="none" normalizeH="0" baseline="0" dirty="0">
              <a:ln>
                <a:noFill/>
              </a:ln>
              <a:solidFill>
                <a:schemeClr val="tx1"/>
              </a:solidFill>
              <a:effectLst/>
            </a:endParaRPr>
          </a:p>
        </p:txBody>
      </p:sp>
      <p:pic>
        <p:nvPicPr>
          <p:cNvPr id="32770" name="Picture 2" descr="Narex Richter Bevel Edge Chisel 1&quot; (25mm): Amazon.co.uk: DIY &amp; Tools">
            <a:extLst>
              <a:ext uri="{FF2B5EF4-FFF2-40B4-BE49-F238E27FC236}">
                <a16:creationId xmlns:a16="http://schemas.microsoft.com/office/drawing/2014/main" id="{3BC840C4-0FE0-46CF-835C-05147E9CB5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1785762"/>
            <a:ext cx="5230020" cy="3427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0255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000" kern="1200" cap="all" spc="200" baseline="0" dirty="0">
                <a:latin typeface="+mj-lt"/>
                <a:ea typeface="+mj-ea"/>
                <a:cs typeface="+mj-cs"/>
              </a:rPr>
              <a:t>firmer chisel</a:t>
            </a:r>
          </a:p>
        </p:txBody>
      </p:sp>
      <p:sp>
        <p:nvSpPr>
          <p:cNvPr id="2" name="Content Placeholder 1"/>
          <p:cNvSpPr>
            <a:spLocks noGrp="1"/>
          </p:cNvSpPr>
          <p:nvPr>
            <p:ph idx="1"/>
          </p:nvPr>
        </p:nvSpPr>
        <p:spPr>
          <a:xfrm>
            <a:off x="768096" y="2286000"/>
            <a:ext cx="3155832" cy="3931920"/>
          </a:xfrm>
        </p:spPr>
        <p:txBody>
          <a:bodyPr vert="horz" lIns="91440" tIns="45720" rIns="91440" bIns="45720" rtlCol="0">
            <a:normAutofit/>
          </a:bodyPr>
          <a:lstStyle/>
          <a:p>
            <a:pPr marL="0" indent="0">
              <a:spcBef>
                <a:spcPts val="0"/>
              </a:spcBef>
              <a:buNone/>
            </a:pPr>
            <a:r>
              <a:rPr lang="en-US" sz="2800" dirty="0"/>
              <a:t>Firmer chisels have straight sides which means that they are stronger and can be used for tougher</a:t>
            </a:r>
            <a:r>
              <a:rPr lang="en-US" sz="2800" dirty="0" smtClean="0"/>
              <a:t>/ heavier </a:t>
            </a:r>
            <a:r>
              <a:rPr lang="en-US" sz="2800" dirty="0"/>
              <a:t>work.</a:t>
            </a:r>
          </a:p>
        </p:txBody>
      </p:sp>
      <p:pic>
        <p:nvPicPr>
          <p:cNvPr id="33794" name="Picture 2" descr="Robert Sorby 1 1/2” (38mm) Registered Firmer Chisel">
            <a:extLst>
              <a:ext uri="{FF2B5EF4-FFF2-40B4-BE49-F238E27FC236}">
                <a16:creationId xmlns:a16="http://schemas.microsoft.com/office/drawing/2014/main" id="{8296B276-C415-4C37-B04F-A1A62D2E5B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1410" y="1052736"/>
            <a:ext cx="5013176" cy="50131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3" descr="chisels">
            <a:extLst>
              <a:ext uri="{FF2B5EF4-FFF2-40B4-BE49-F238E27FC236}">
                <a16:creationId xmlns:a16="http://schemas.microsoft.com/office/drawing/2014/main" id="{672877FE-5A9E-4392-BF8C-AC08BAD87BF1}"/>
              </a:ext>
            </a:extLst>
          </p:cNvPr>
          <p:cNvPicPr>
            <a:picLocks noChangeAspect="1" noChangeArrowheads="1"/>
          </p:cNvPicPr>
          <p:nvPr/>
        </p:nvPicPr>
        <p:blipFill>
          <a:blip r:embed="rId3" cstate="print"/>
          <a:srcRect l="6139" t="74127" r="75721" b="14903"/>
          <a:stretch>
            <a:fillRect/>
          </a:stretch>
        </p:blipFill>
        <p:spPr bwMode="auto">
          <a:xfrm>
            <a:off x="1259632" y="5534424"/>
            <a:ext cx="1713761" cy="683496"/>
          </a:xfrm>
          <a:prstGeom prst="rect">
            <a:avLst/>
          </a:prstGeom>
          <a:noFill/>
          <a:ln w="9525" algn="in">
            <a:noFill/>
            <a:miter lim="800000"/>
            <a:headEnd/>
            <a:tailEnd/>
          </a:ln>
          <a:effectLst/>
        </p:spPr>
      </p:pic>
      <p:sp>
        <p:nvSpPr>
          <p:cNvPr id="9" name="Text Box 18">
            <a:extLst>
              <a:ext uri="{FF2B5EF4-FFF2-40B4-BE49-F238E27FC236}">
                <a16:creationId xmlns:a16="http://schemas.microsoft.com/office/drawing/2014/main" id="{5EE3074E-F6AF-4EF6-AF20-54570338906F}"/>
              </a:ext>
            </a:extLst>
          </p:cNvPr>
          <p:cNvSpPr txBox="1">
            <a:spLocks noChangeArrowheads="1"/>
          </p:cNvSpPr>
          <p:nvPr/>
        </p:nvSpPr>
        <p:spPr bwMode="auto">
          <a:xfrm>
            <a:off x="1461225" y="5281816"/>
            <a:ext cx="1214446" cy="418368"/>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u="none" strike="noStrike" cap="none" normalizeH="0" baseline="0" dirty="0">
                <a:ln>
                  <a:noFill/>
                </a:ln>
                <a:solidFill>
                  <a:srgbClr val="000000"/>
                </a:solidFill>
                <a:effectLst/>
              </a:rPr>
              <a:t>End view of a firmer chisel in use.</a:t>
            </a:r>
            <a:endParaRPr kumimoji="0" lang="en-US" sz="900" b="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910462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500" kern="1200" cap="all" spc="200" baseline="0">
                <a:latin typeface="+mj-lt"/>
                <a:ea typeface="+mj-ea"/>
                <a:cs typeface="+mj-cs"/>
              </a:rPr>
              <a:t>mortise chisel</a:t>
            </a:r>
          </a:p>
        </p:txBody>
      </p:sp>
      <p:sp>
        <p:nvSpPr>
          <p:cNvPr id="2" name="Content Placeholder 1"/>
          <p:cNvSpPr>
            <a:spLocks noGrp="1"/>
          </p:cNvSpPr>
          <p:nvPr>
            <p:ph idx="1"/>
          </p:nvPr>
        </p:nvSpPr>
        <p:spPr>
          <a:xfrm>
            <a:off x="768096" y="2286000"/>
            <a:ext cx="2350185" cy="3931920"/>
          </a:xfrm>
        </p:spPr>
        <p:txBody>
          <a:bodyPr vert="horz" lIns="91440" tIns="45720" rIns="91440" bIns="45720" rtlCol="0">
            <a:normAutofit/>
          </a:bodyPr>
          <a:lstStyle/>
          <a:p>
            <a:pPr marL="0" indent="0">
              <a:spcBef>
                <a:spcPts val="0"/>
              </a:spcBef>
              <a:buNone/>
            </a:pPr>
            <a:r>
              <a:rPr lang="en-US" dirty="0"/>
              <a:t>Used for cutting the mortise (hole) in a </a:t>
            </a:r>
          </a:p>
          <a:p>
            <a:pPr marL="0" indent="0">
              <a:spcBef>
                <a:spcPts val="0"/>
              </a:spcBef>
              <a:buNone/>
            </a:pPr>
            <a:r>
              <a:rPr lang="en-US" dirty="0"/>
              <a:t>mortise &amp; tenon joint.</a:t>
            </a:r>
          </a:p>
        </p:txBody>
      </p:sp>
      <p:pic>
        <p:nvPicPr>
          <p:cNvPr id="34818" name="Picture 2" descr="How necessary are mortise chisels? And how would I chop mortises ...">
            <a:extLst>
              <a:ext uri="{FF2B5EF4-FFF2-40B4-BE49-F238E27FC236}">
                <a16:creationId xmlns:a16="http://schemas.microsoft.com/office/drawing/2014/main" id="{11E5F8B0-02F0-42B2-B5BA-1711F5C7F90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86124" y="640080"/>
            <a:ext cx="5173446" cy="5577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startwoodworking.com/sites/startwoodworking.com/files/uploads/taunton/images/1-mortise-tenon(1).jpg">
            <a:extLst>
              <a:ext uri="{FF2B5EF4-FFF2-40B4-BE49-F238E27FC236}">
                <a16:creationId xmlns:a16="http://schemas.microsoft.com/office/drawing/2014/main" id="{A1A306C4-20F9-4A0F-B9C6-B555018D8C80}"/>
              </a:ext>
            </a:extLst>
          </p:cNvPr>
          <p:cNvPicPr>
            <a:picLocks noChangeAspect="1" noChangeArrowheads="1"/>
          </p:cNvPicPr>
          <p:nvPr/>
        </p:nvPicPr>
        <p:blipFill>
          <a:blip r:embed="rId3" cstate="print"/>
          <a:srcRect/>
          <a:stretch>
            <a:fillRect/>
          </a:stretch>
        </p:blipFill>
        <p:spPr bwMode="auto">
          <a:xfrm>
            <a:off x="1274366" y="3717032"/>
            <a:ext cx="2019637" cy="2019637"/>
          </a:xfrm>
          <a:prstGeom prst="rect">
            <a:avLst/>
          </a:prstGeom>
          <a:noFill/>
        </p:spPr>
      </p:pic>
      <p:sp>
        <p:nvSpPr>
          <p:cNvPr id="7" name="TextBox 6">
            <a:extLst>
              <a:ext uri="{FF2B5EF4-FFF2-40B4-BE49-F238E27FC236}">
                <a16:creationId xmlns:a16="http://schemas.microsoft.com/office/drawing/2014/main" id="{29512D07-7663-48B7-8107-DE8E3E885175}"/>
              </a:ext>
            </a:extLst>
          </p:cNvPr>
          <p:cNvSpPr txBox="1"/>
          <p:nvPr/>
        </p:nvSpPr>
        <p:spPr>
          <a:xfrm>
            <a:off x="827584" y="4798292"/>
            <a:ext cx="1387400" cy="253916"/>
          </a:xfrm>
          <a:prstGeom prst="rect">
            <a:avLst/>
          </a:prstGeom>
          <a:noFill/>
        </p:spPr>
        <p:txBody>
          <a:bodyPr wrap="square" rtlCol="0">
            <a:spAutoFit/>
          </a:bodyPr>
          <a:lstStyle/>
          <a:p>
            <a:r>
              <a:rPr lang="en-GB" sz="1050" dirty="0"/>
              <a:t>Mortise hole</a:t>
            </a:r>
          </a:p>
        </p:txBody>
      </p:sp>
      <p:cxnSp>
        <p:nvCxnSpPr>
          <p:cNvPr id="8" name="Straight Arrow Connector 7">
            <a:extLst>
              <a:ext uri="{FF2B5EF4-FFF2-40B4-BE49-F238E27FC236}">
                <a16:creationId xmlns:a16="http://schemas.microsoft.com/office/drawing/2014/main" id="{B1DD039C-59A0-4F27-8A4F-525B8C09929C}"/>
              </a:ext>
            </a:extLst>
          </p:cNvPr>
          <p:cNvCxnSpPr/>
          <p:nvPr/>
        </p:nvCxnSpPr>
        <p:spPr>
          <a:xfrm>
            <a:off x="1619672" y="4941168"/>
            <a:ext cx="504056" cy="7314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6A919E3-B569-497C-8E06-722A15D840BA}"/>
              </a:ext>
            </a:extLst>
          </p:cNvPr>
          <p:cNvSpPr txBox="1"/>
          <p:nvPr/>
        </p:nvSpPr>
        <p:spPr>
          <a:xfrm>
            <a:off x="5724128" y="6038470"/>
            <a:ext cx="1387400" cy="253916"/>
          </a:xfrm>
          <a:prstGeom prst="rect">
            <a:avLst/>
          </a:prstGeom>
          <a:noFill/>
        </p:spPr>
        <p:txBody>
          <a:bodyPr wrap="square" rtlCol="0">
            <a:spAutoFit/>
          </a:bodyPr>
          <a:lstStyle/>
          <a:p>
            <a:r>
              <a:rPr lang="en-GB" sz="1050" dirty="0"/>
              <a:t>Mortise hole</a:t>
            </a:r>
          </a:p>
        </p:txBody>
      </p:sp>
      <p:cxnSp>
        <p:nvCxnSpPr>
          <p:cNvPr id="10" name="Straight Arrow Connector 9">
            <a:extLst>
              <a:ext uri="{FF2B5EF4-FFF2-40B4-BE49-F238E27FC236}">
                <a16:creationId xmlns:a16="http://schemas.microsoft.com/office/drawing/2014/main" id="{1E069688-0809-489D-AD82-5A109885654F}"/>
              </a:ext>
            </a:extLst>
          </p:cNvPr>
          <p:cNvCxnSpPr>
            <a:cxnSpLocks/>
            <a:stCxn id="9" idx="0"/>
          </p:cNvCxnSpPr>
          <p:nvPr/>
        </p:nvCxnSpPr>
        <p:spPr>
          <a:xfrm flipV="1">
            <a:off x="6417828" y="4941168"/>
            <a:ext cx="693700" cy="109730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2373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05270" cy="1499616"/>
          </a:xfrm>
        </p:spPr>
        <p:txBody>
          <a:bodyPr vert="horz" lIns="91440" tIns="45720" rIns="91440" bIns="45720" rtlCol="0">
            <a:normAutofit/>
          </a:bodyPr>
          <a:lstStyle/>
          <a:p>
            <a:r>
              <a:rPr lang="en-US" kern="1200" cap="all" spc="200" baseline="0" dirty="0">
                <a:solidFill>
                  <a:schemeClr val="tx1"/>
                </a:solidFill>
                <a:latin typeface="+mj-lt"/>
                <a:ea typeface="+mj-ea"/>
                <a:cs typeface="+mj-cs"/>
              </a:rPr>
              <a:t>Timber joints</a:t>
            </a:r>
          </a:p>
        </p:txBody>
      </p:sp>
      <p:sp>
        <p:nvSpPr>
          <p:cNvPr id="2" name="Content Placeholder 1"/>
          <p:cNvSpPr>
            <a:spLocks noGrp="1"/>
          </p:cNvSpPr>
          <p:nvPr>
            <p:ph idx="1"/>
          </p:nvPr>
        </p:nvSpPr>
        <p:spPr>
          <a:xfrm>
            <a:off x="768096" y="2084832"/>
            <a:ext cx="4505270" cy="4224528"/>
          </a:xfrm>
        </p:spPr>
        <p:txBody>
          <a:bodyPr vert="horz" lIns="91440" tIns="45720" rIns="91440" bIns="45720" rtlCol="0">
            <a:noAutofit/>
          </a:bodyPr>
          <a:lstStyle/>
          <a:p>
            <a:pPr marL="0" indent="0">
              <a:spcBef>
                <a:spcPts val="0"/>
              </a:spcBef>
              <a:buNone/>
            </a:pPr>
            <a:r>
              <a:rPr lang="en-US" sz="1800" dirty="0"/>
              <a:t>The majority of joints used in woodcraft have been designed specifically to attain the </a:t>
            </a:r>
            <a:r>
              <a:rPr lang="en-US" sz="1800" b="1" u="sng" dirty="0"/>
              <a:t>maximum possible strength </a:t>
            </a:r>
            <a:r>
              <a:rPr lang="en-US" sz="1800" dirty="0"/>
              <a:t>in the model they are holding together.  </a:t>
            </a:r>
          </a:p>
          <a:p>
            <a:pPr marL="0" indent="0">
              <a:spcBef>
                <a:spcPts val="0"/>
              </a:spcBef>
              <a:buNone/>
            </a:pPr>
            <a:endParaRPr lang="en-US" sz="1800" dirty="0"/>
          </a:p>
          <a:p>
            <a:pPr marL="0" indent="0">
              <a:spcBef>
                <a:spcPts val="0"/>
              </a:spcBef>
              <a:buNone/>
            </a:pPr>
            <a:r>
              <a:rPr lang="en-US" sz="1800" dirty="0"/>
              <a:t>The </a:t>
            </a:r>
            <a:r>
              <a:rPr lang="en-US" sz="1800" b="1" dirty="0"/>
              <a:t>type of joint selected will depend on what is being constructed </a:t>
            </a:r>
            <a:r>
              <a:rPr lang="en-US" sz="1800" dirty="0"/>
              <a:t>i.e. what forces are going to be exerted upon the artefact. </a:t>
            </a:r>
          </a:p>
          <a:p>
            <a:pPr marL="0" indent="0">
              <a:spcBef>
                <a:spcPts val="0"/>
              </a:spcBef>
              <a:buNone/>
            </a:pPr>
            <a:endParaRPr lang="en-US" sz="1800" dirty="0"/>
          </a:p>
          <a:p>
            <a:pPr marL="0" indent="0">
              <a:spcBef>
                <a:spcPts val="0"/>
              </a:spcBef>
              <a:buNone/>
            </a:pPr>
            <a:r>
              <a:rPr lang="en-US" sz="1800" dirty="0"/>
              <a:t>The selection is also dictated by the final </a:t>
            </a:r>
            <a:r>
              <a:rPr lang="en-US" sz="1800" b="1" dirty="0"/>
              <a:t>appearance</a:t>
            </a:r>
            <a:r>
              <a:rPr lang="en-US" sz="1800" dirty="0"/>
              <a:t>. i.e. in furniture manufacture it is normally important to hide the joint, as a piece of furniture which has a strong joint construction but if the joints are showing it will not be very pleasing to look at and ultimately potential customers would most likely avoid buying such furniture. </a:t>
            </a:r>
          </a:p>
        </p:txBody>
      </p:sp>
      <p:pic>
        <p:nvPicPr>
          <p:cNvPr id="35842" name="Picture 2" descr="Arbres (avec images) | Menuiserie japonaise, Into the wood ...">
            <a:extLst>
              <a:ext uri="{FF2B5EF4-FFF2-40B4-BE49-F238E27FC236}">
                <a16:creationId xmlns:a16="http://schemas.microsoft.com/office/drawing/2014/main" id="{4453DDC4-66E7-4689-9644-12F12704BD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209" r="16552" b="2"/>
          <a:stretch/>
        </p:blipFill>
        <p:spPr bwMode="auto">
          <a:xfrm>
            <a:off x="5664199" y="10"/>
            <a:ext cx="347980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3029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vert="horz" lIns="91440" tIns="45720" rIns="91440" bIns="45720" rtlCol="0">
            <a:normAutofit/>
          </a:bodyPr>
          <a:lstStyle/>
          <a:p>
            <a:r>
              <a:rPr lang="en-US" kern="1200" cap="all" spc="200" baseline="0">
                <a:latin typeface="+mj-lt"/>
                <a:ea typeface="+mj-ea"/>
                <a:cs typeface="+mj-cs"/>
              </a:rPr>
              <a:t>Wood joints</a:t>
            </a:r>
          </a:p>
        </p:txBody>
      </p:sp>
      <p:sp>
        <p:nvSpPr>
          <p:cNvPr id="2" name="Content Placeholder 1"/>
          <p:cNvSpPr>
            <a:spLocks noGrp="1"/>
          </p:cNvSpPr>
          <p:nvPr>
            <p:ph idx="1"/>
          </p:nvPr>
        </p:nvSpPr>
        <p:spPr>
          <a:xfrm>
            <a:off x="768096" y="2286000"/>
            <a:ext cx="4550113" cy="4023360"/>
          </a:xfrm>
        </p:spPr>
        <p:txBody>
          <a:bodyPr vert="horz" lIns="91440" tIns="45720" rIns="91440" bIns="45720" rtlCol="0">
            <a:normAutofit/>
          </a:bodyPr>
          <a:lstStyle/>
          <a:p>
            <a:pPr marL="0" indent="0">
              <a:spcBef>
                <a:spcPts val="0"/>
              </a:spcBef>
              <a:buNone/>
            </a:pPr>
            <a:r>
              <a:rPr lang="en-US" dirty="0"/>
              <a:t>You will be shown an image of a wood joint.</a:t>
            </a:r>
          </a:p>
          <a:p>
            <a:pPr marL="0" indent="0">
              <a:spcBef>
                <a:spcPts val="0"/>
              </a:spcBef>
              <a:buNone/>
            </a:pPr>
            <a:endParaRPr lang="en-US" dirty="0"/>
          </a:p>
          <a:p>
            <a:pPr marL="0" indent="0">
              <a:spcBef>
                <a:spcPts val="0"/>
              </a:spcBef>
              <a:buNone/>
            </a:pPr>
            <a:r>
              <a:rPr lang="en-US" dirty="0"/>
              <a:t>Can you name the type of joint?</a:t>
            </a:r>
          </a:p>
          <a:p>
            <a:pPr marL="0" indent="0">
              <a:spcBef>
                <a:spcPts val="0"/>
              </a:spcBef>
              <a:buNone/>
            </a:pPr>
            <a:endParaRPr lang="en-US" dirty="0"/>
          </a:p>
          <a:p>
            <a:pPr marL="0" indent="0">
              <a:spcBef>
                <a:spcPts val="0"/>
              </a:spcBef>
              <a:buNone/>
            </a:pPr>
            <a:r>
              <a:rPr lang="en-US" dirty="0"/>
              <a:t>Some of these you have already made, for example:</a:t>
            </a:r>
          </a:p>
          <a:p>
            <a:pPr marL="0" indent="0">
              <a:spcBef>
                <a:spcPts val="0"/>
              </a:spcBef>
              <a:buNone/>
            </a:pPr>
            <a:endParaRPr lang="en-US" dirty="0"/>
          </a:p>
          <a:p>
            <a:pPr marL="0" indent="0">
              <a:spcBef>
                <a:spcPts val="0"/>
              </a:spcBef>
              <a:buNone/>
            </a:pPr>
            <a:r>
              <a:rPr lang="en-US" dirty="0"/>
              <a:t>The sides of the spice rack in S1.</a:t>
            </a:r>
          </a:p>
          <a:p>
            <a:pPr marL="0" indent="0">
              <a:spcBef>
                <a:spcPts val="0"/>
              </a:spcBef>
              <a:buNone/>
            </a:pPr>
            <a:r>
              <a:rPr lang="en-US" dirty="0"/>
              <a:t>The base of the mug tree in S2. </a:t>
            </a:r>
          </a:p>
          <a:p>
            <a:pPr marL="0" indent="0">
              <a:spcBef>
                <a:spcPts val="0"/>
              </a:spcBef>
              <a:buNone/>
            </a:pPr>
            <a:endParaRPr lang="en-US" dirty="0"/>
          </a:p>
        </p:txBody>
      </p:sp>
      <p:pic>
        <p:nvPicPr>
          <p:cNvPr id="36868" name="Picture 4" descr="Finger-Joint Table | Popular Woodworking Magazine">
            <a:extLst>
              <a:ext uri="{FF2B5EF4-FFF2-40B4-BE49-F238E27FC236}">
                <a16:creationId xmlns:a16="http://schemas.microsoft.com/office/drawing/2014/main" id="{28C355A1-EB6A-46F7-A7BE-099F40C075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7" r="15387"/>
          <a:stretch/>
        </p:blipFill>
        <p:spPr bwMode="auto">
          <a:xfrm>
            <a:off x="5664199" y="10"/>
            <a:ext cx="34798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817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000" kern="1200" cap="all" spc="200" baseline="0" dirty="0">
                <a:latin typeface="+mj-lt"/>
                <a:ea typeface="+mj-ea"/>
                <a:cs typeface="+mj-cs"/>
              </a:rPr>
              <a:t>Butt</a:t>
            </a:r>
            <a:br>
              <a:rPr lang="en-US" sz="3000" kern="1200" cap="all" spc="200" baseline="0" dirty="0">
                <a:latin typeface="+mj-lt"/>
                <a:ea typeface="+mj-ea"/>
                <a:cs typeface="+mj-cs"/>
              </a:rPr>
            </a:br>
            <a:r>
              <a:rPr lang="en-US" sz="3000" kern="1200" cap="all" spc="200" baseline="0" dirty="0">
                <a:latin typeface="+mj-lt"/>
                <a:ea typeface="+mj-ea"/>
                <a:cs typeface="+mj-cs"/>
              </a:rPr>
              <a:t>joint</a:t>
            </a:r>
          </a:p>
        </p:txBody>
      </p:sp>
      <p:sp>
        <p:nvSpPr>
          <p:cNvPr id="2" name="Content Placeholder 1"/>
          <p:cNvSpPr>
            <a:spLocks noGrp="1"/>
          </p:cNvSpPr>
          <p:nvPr>
            <p:ph idx="1"/>
          </p:nvPr>
        </p:nvSpPr>
        <p:spPr>
          <a:xfrm>
            <a:off x="768096" y="2286000"/>
            <a:ext cx="2350185" cy="3931920"/>
          </a:xfrm>
        </p:spPr>
        <p:txBody>
          <a:bodyPr vert="horz" lIns="91440" tIns="45720" rIns="91440" bIns="45720" rtlCol="0">
            <a:normAutofit/>
          </a:bodyPr>
          <a:lstStyle/>
          <a:p>
            <a:pPr marL="0" indent="0">
              <a:spcBef>
                <a:spcPts val="0"/>
              </a:spcBef>
              <a:buNone/>
            </a:pPr>
            <a:r>
              <a:rPr lang="en-US" dirty="0"/>
              <a:t>Butt joints are the quickest and simplest to make but are not very strong.  </a:t>
            </a:r>
          </a:p>
          <a:p>
            <a:pPr marL="0" indent="0">
              <a:spcBef>
                <a:spcPts val="0"/>
              </a:spcBef>
              <a:buNone/>
            </a:pPr>
            <a:endParaRPr lang="en-US" dirty="0"/>
          </a:p>
          <a:p>
            <a:pPr marL="0" indent="0">
              <a:spcBef>
                <a:spcPts val="0"/>
              </a:spcBef>
              <a:buNone/>
            </a:pPr>
            <a:r>
              <a:rPr lang="en-US" dirty="0"/>
              <a:t>They generally need dovetail nailing to increase the overall strength of the joint.   </a:t>
            </a:r>
          </a:p>
          <a:p>
            <a:pPr marL="0" indent="0">
              <a:spcBef>
                <a:spcPts val="0"/>
              </a:spcBef>
              <a:buNone/>
            </a:pPr>
            <a:endParaRPr lang="en-US" dirty="0"/>
          </a:p>
        </p:txBody>
      </p:sp>
      <p:pic>
        <p:nvPicPr>
          <p:cNvPr id="10" name="Picture 9" descr="ButtJnt">
            <a:extLst>
              <a:ext uri="{FF2B5EF4-FFF2-40B4-BE49-F238E27FC236}">
                <a16:creationId xmlns:a16="http://schemas.microsoft.com/office/drawing/2014/main" id="{78BE29A4-C750-49A5-8BB0-D711DCAA3FB8}"/>
              </a:ext>
            </a:extLst>
          </p:cNvPr>
          <p:cNvPicPr>
            <a:picLocks noChangeAspect="1" noChangeArrowheads="1"/>
          </p:cNvPicPr>
          <p:nvPr/>
        </p:nvPicPr>
        <p:blipFill>
          <a:blip r:embed="rId2" cstate="print"/>
          <a:srcRect/>
          <a:stretch>
            <a:fillRect/>
          </a:stretch>
        </p:blipFill>
        <p:spPr bwMode="auto">
          <a:xfrm>
            <a:off x="3851920" y="2286000"/>
            <a:ext cx="4687187" cy="2664296"/>
          </a:xfrm>
          <a:prstGeom prst="rect">
            <a:avLst/>
          </a:prstGeom>
          <a:noFill/>
          <a:ln w="9525" algn="ctr">
            <a:noFill/>
            <a:miter lim="800000"/>
            <a:headEnd/>
            <a:tailEnd/>
          </a:ln>
        </p:spPr>
      </p:pic>
    </p:spTree>
    <p:extLst>
      <p:ext uri="{BB962C8B-B14F-4D97-AF65-F5344CB8AC3E}">
        <p14:creationId xmlns:p14="http://schemas.microsoft.com/office/powerpoint/2010/main" val="133453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000" kern="1200" cap="all" spc="200" baseline="0" dirty="0">
                <a:latin typeface="+mj-lt"/>
                <a:ea typeface="+mj-ea"/>
                <a:cs typeface="+mj-cs"/>
              </a:rPr>
              <a:t>Dowelled</a:t>
            </a:r>
            <a:br>
              <a:rPr lang="en-US" sz="3000" kern="1200" cap="all" spc="200" baseline="0" dirty="0">
                <a:latin typeface="+mj-lt"/>
                <a:ea typeface="+mj-ea"/>
                <a:cs typeface="+mj-cs"/>
              </a:rPr>
            </a:br>
            <a:r>
              <a:rPr lang="en-US" sz="3000" spc="200" dirty="0"/>
              <a:t>joint</a:t>
            </a:r>
            <a:endParaRPr lang="en-US" sz="3000" kern="1200" cap="all" spc="200" baseline="0" dirty="0">
              <a:latin typeface="+mj-lt"/>
              <a:ea typeface="+mj-ea"/>
              <a:cs typeface="+mj-cs"/>
            </a:endParaRPr>
          </a:p>
        </p:txBody>
      </p:sp>
      <p:sp>
        <p:nvSpPr>
          <p:cNvPr id="2" name="Content Placeholder 1"/>
          <p:cNvSpPr>
            <a:spLocks noGrp="1"/>
          </p:cNvSpPr>
          <p:nvPr>
            <p:ph idx="1"/>
          </p:nvPr>
        </p:nvSpPr>
        <p:spPr>
          <a:xfrm>
            <a:off x="768096" y="2286000"/>
            <a:ext cx="2350185" cy="3931920"/>
          </a:xfrm>
        </p:spPr>
        <p:txBody>
          <a:bodyPr vert="horz" lIns="91440" tIns="45720" rIns="91440" bIns="45720" rtlCol="0">
            <a:normAutofit/>
          </a:bodyPr>
          <a:lstStyle/>
          <a:p>
            <a:pPr marL="0" indent="0">
              <a:spcBef>
                <a:spcPts val="0"/>
              </a:spcBef>
              <a:buNone/>
            </a:pPr>
            <a:r>
              <a:rPr lang="en-US" dirty="0"/>
              <a:t>These joints are both neat and strong.   </a:t>
            </a:r>
          </a:p>
          <a:p>
            <a:pPr marL="0" indent="0">
              <a:spcBef>
                <a:spcPts val="0"/>
              </a:spcBef>
              <a:buNone/>
            </a:pPr>
            <a:endParaRPr lang="en-US" dirty="0"/>
          </a:p>
          <a:p>
            <a:pPr marL="0" indent="0">
              <a:spcBef>
                <a:spcPts val="0"/>
              </a:spcBef>
              <a:buNone/>
            </a:pPr>
            <a:r>
              <a:rPr lang="en-US" dirty="0"/>
              <a:t>The holes must be lined up exactly but this can be done using a dowelling jig. </a:t>
            </a:r>
          </a:p>
          <a:p>
            <a:pPr marL="0" indent="0">
              <a:spcBef>
                <a:spcPts val="0"/>
              </a:spcBef>
              <a:buNone/>
            </a:pPr>
            <a:endParaRPr lang="en-US" dirty="0"/>
          </a:p>
          <a:p>
            <a:pPr marL="0" indent="0">
              <a:spcBef>
                <a:spcPts val="0"/>
              </a:spcBef>
              <a:buNone/>
            </a:pPr>
            <a:r>
              <a:rPr lang="en-US" dirty="0"/>
              <a:t>The dowel will have a groove in the length so as to allow excess glue to escape.   </a:t>
            </a:r>
          </a:p>
          <a:p>
            <a:pPr marL="0" indent="0">
              <a:spcBef>
                <a:spcPts val="0"/>
              </a:spcBef>
              <a:buNone/>
            </a:pPr>
            <a:endParaRPr lang="en-US" dirty="0"/>
          </a:p>
        </p:txBody>
      </p:sp>
      <p:pic>
        <p:nvPicPr>
          <p:cNvPr id="5" name="Picture 2" descr="dowelled">
            <a:extLst>
              <a:ext uri="{FF2B5EF4-FFF2-40B4-BE49-F238E27FC236}">
                <a16:creationId xmlns:a16="http://schemas.microsoft.com/office/drawing/2014/main" id="{ACEB67D6-99AE-4908-B1C4-100D64CDA226}"/>
              </a:ext>
            </a:extLst>
          </p:cNvPr>
          <p:cNvPicPr>
            <a:picLocks noChangeAspect="1" noChangeArrowheads="1"/>
          </p:cNvPicPr>
          <p:nvPr/>
        </p:nvPicPr>
        <p:blipFill>
          <a:blip r:embed="rId2" cstate="print"/>
          <a:srcRect/>
          <a:stretch>
            <a:fillRect/>
          </a:stretch>
        </p:blipFill>
        <p:spPr bwMode="auto">
          <a:xfrm>
            <a:off x="3491880" y="1916832"/>
            <a:ext cx="5257800" cy="3195264"/>
          </a:xfrm>
          <a:prstGeom prst="rect">
            <a:avLst/>
          </a:prstGeom>
          <a:noFill/>
          <a:ln w="9525" algn="ctr">
            <a:noFill/>
            <a:miter lim="800000"/>
            <a:headEnd/>
            <a:tailEnd/>
          </a:ln>
        </p:spPr>
      </p:pic>
    </p:spTree>
    <p:extLst>
      <p:ext uri="{BB962C8B-B14F-4D97-AF65-F5344CB8AC3E}">
        <p14:creationId xmlns:p14="http://schemas.microsoft.com/office/powerpoint/2010/main" val="218287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000" spc="200" dirty="0"/>
              <a:t>Corner halving joint</a:t>
            </a:r>
            <a:endParaRPr lang="en-US" sz="3000" kern="1200" cap="all" spc="200" baseline="0" dirty="0">
              <a:latin typeface="+mj-lt"/>
              <a:ea typeface="+mj-ea"/>
              <a:cs typeface="+mj-cs"/>
            </a:endParaRPr>
          </a:p>
        </p:txBody>
      </p:sp>
      <p:sp>
        <p:nvSpPr>
          <p:cNvPr id="2" name="Content Placeholder 1"/>
          <p:cNvSpPr>
            <a:spLocks noGrp="1"/>
          </p:cNvSpPr>
          <p:nvPr>
            <p:ph idx="1"/>
          </p:nvPr>
        </p:nvSpPr>
        <p:spPr>
          <a:xfrm>
            <a:off x="768096" y="2286000"/>
            <a:ext cx="2350185" cy="3931920"/>
          </a:xfrm>
        </p:spPr>
        <p:txBody>
          <a:bodyPr vert="horz" lIns="91440" tIns="45720" rIns="91440" bIns="45720" rtlCol="0">
            <a:normAutofit/>
          </a:bodyPr>
          <a:lstStyle/>
          <a:p>
            <a:pPr marL="0" indent="0">
              <a:spcBef>
                <a:spcPts val="0"/>
              </a:spcBef>
              <a:buNone/>
            </a:pPr>
            <a:r>
              <a:rPr lang="en-US" dirty="0"/>
              <a:t>This joint is stronger than the butt joint and is also simple to make, but still needs strengthening with screws or dowels.</a:t>
            </a:r>
          </a:p>
          <a:p>
            <a:pPr marL="0" indent="0">
              <a:spcBef>
                <a:spcPts val="0"/>
              </a:spcBef>
              <a:buNone/>
            </a:pPr>
            <a:endParaRPr lang="en-US" dirty="0"/>
          </a:p>
        </p:txBody>
      </p:sp>
      <p:pic>
        <p:nvPicPr>
          <p:cNvPr id="5" name="Picture 2" descr="corner%20halving">
            <a:extLst>
              <a:ext uri="{FF2B5EF4-FFF2-40B4-BE49-F238E27FC236}">
                <a16:creationId xmlns:a16="http://schemas.microsoft.com/office/drawing/2014/main" id="{78219D66-4EFE-4F3F-A1C0-22DE91BB9C82}"/>
              </a:ext>
            </a:extLst>
          </p:cNvPr>
          <p:cNvPicPr>
            <a:picLocks noChangeAspect="1" noChangeArrowheads="1"/>
          </p:cNvPicPr>
          <p:nvPr/>
        </p:nvPicPr>
        <p:blipFill>
          <a:blip r:embed="rId2" cstate="print"/>
          <a:srcRect/>
          <a:stretch>
            <a:fillRect/>
          </a:stretch>
        </p:blipFill>
        <p:spPr bwMode="auto">
          <a:xfrm>
            <a:off x="3419872" y="1628800"/>
            <a:ext cx="5486400" cy="3851548"/>
          </a:xfrm>
          <a:prstGeom prst="rect">
            <a:avLst/>
          </a:prstGeom>
          <a:noFill/>
          <a:ln w="9525" algn="ctr">
            <a:noFill/>
            <a:miter lim="800000"/>
            <a:headEnd/>
            <a:tailEnd/>
          </a:ln>
        </p:spPr>
      </p:pic>
    </p:spTree>
    <p:extLst>
      <p:ext uri="{BB962C8B-B14F-4D97-AF65-F5344CB8AC3E}">
        <p14:creationId xmlns:p14="http://schemas.microsoft.com/office/powerpoint/2010/main" val="352803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000" spc="200" dirty="0"/>
              <a:t>Corner bridle joint</a:t>
            </a:r>
            <a:endParaRPr lang="en-US" sz="3000" kern="1200" cap="all" spc="200" baseline="0" dirty="0">
              <a:latin typeface="+mj-lt"/>
              <a:ea typeface="+mj-ea"/>
              <a:cs typeface="+mj-cs"/>
            </a:endParaRPr>
          </a:p>
        </p:txBody>
      </p:sp>
      <p:sp>
        <p:nvSpPr>
          <p:cNvPr id="2" name="Content Placeholder 1"/>
          <p:cNvSpPr>
            <a:spLocks noGrp="1"/>
          </p:cNvSpPr>
          <p:nvPr>
            <p:ph idx="1"/>
          </p:nvPr>
        </p:nvSpPr>
        <p:spPr>
          <a:xfrm>
            <a:off x="768096" y="2286000"/>
            <a:ext cx="2350185" cy="3931920"/>
          </a:xfrm>
        </p:spPr>
        <p:txBody>
          <a:bodyPr vert="horz" lIns="91440" tIns="45720" rIns="91440" bIns="45720" rtlCol="0">
            <a:normAutofit/>
          </a:bodyPr>
          <a:lstStyle/>
          <a:p>
            <a:pPr marL="0" indent="0">
              <a:spcBef>
                <a:spcPts val="0"/>
              </a:spcBef>
              <a:buNone/>
            </a:pPr>
            <a:r>
              <a:rPr lang="en-US" dirty="0"/>
              <a:t>This joint is strong and fairly easy to make. They can be strengthened by dowels. </a:t>
            </a:r>
          </a:p>
        </p:txBody>
      </p:sp>
      <p:pic>
        <p:nvPicPr>
          <p:cNvPr id="5" name="Picture 4" descr="corner%20bridle">
            <a:extLst>
              <a:ext uri="{FF2B5EF4-FFF2-40B4-BE49-F238E27FC236}">
                <a16:creationId xmlns:a16="http://schemas.microsoft.com/office/drawing/2014/main" id="{E70E4795-09EA-414E-B851-0CAC6A0FB60F}"/>
              </a:ext>
            </a:extLst>
          </p:cNvPr>
          <p:cNvPicPr>
            <a:picLocks noChangeAspect="1" noChangeArrowheads="1"/>
          </p:cNvPicPr>
          <p:nvPr/>
        </p:nvPicPr>
        <p:blipFill>
          <a:blip r:embed="rId2" cstate="print"/>
          <a:srcRect/>
          <a:stretch>
            <a:fillRect/>
          </a:stretch>
        </p:blipFill>
        <p:spPr bwMode="auto">
          <a:xfrm>
            <a:off x="3851920" y="2084832"/>
            <a:ext cx="5028455" cy="3343126"/>
          </a:xfrm>
          <a:prstGeom prst="rect">
            <a:avLst/>
          </a:prstGeom>
          <a:noFill/>
          <a:ln w="9525" algn="ctr">
            <a:noFill/>
            <a:miter lim="800000"/>
            <a:headEnd/>
            <a:tailEnd/>
          </a:ln>
        </p:spPr>
      </p:pic>
    </p:spTree>
    <p:extLst>
      <p:ext uri="{BB962C8B-B14F-4D97-AF65-F5344CB8AC3E}">
        <p14:creationId xmlns:p14="http://schemas.microsoft.com/office/powerpoint/2010/main" val="187950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000" kern="1200" cap="all" spc="200" baseline="0" dirty="0">
                <a:latin typeface="+mj-lt"/>
                <a:ea typeface="+mj-ea"/>
                <a:cs typeface="+mj-cs"/>
              </a:rPr>
              <a:t>Through mortise and tenon joint</a:t>
            </a:r>
          </a:p>
        </p:txBody>
      </p:sp>
      <p:sp>
        <p:nvSpPr>
          <p:cNvPr id="2" name="Content Placeholder 1"/>
          <p:cNvSpPr>
            <a:spLocks noGrp="1"/>
          </p:cNvSpPr>
          <p:nvPr>
            <p:ph idx="1"/>
          </p:nvPr>
        </p:nvSpPr>
        <p:spPr>
          <a:xfrm>
            <a:off x="768096" y="2286000"/>
            <a:ext cx="2350185" cy="3931920"/>
          </a:xfrm>
        </p:spPr>
        <p:txBody>
          <a:bodyPr vert="horz" lIns="91440" tIns="45720" rIns="91440" bIns="45720" rtlCol="0">
            <a:normAutofit/>
          </a:bodyPr>
          <a:lstStyle/>
          <a:p>
            <a:pPr marL="0" indent="0">
              <a:spcBef>
                <a:spcPts val="0"/>
              </a:spcBef>
              <a:buNone/>
            </a:pPr>
            <a:r>
              <a:rPr lang="en-US" dirty="0"/>
              <a:t>The mortise &amp; tenon joint is the strongest tee joint and can be further strengthened by wedging or dowelling.</a:t>
            </a:r>
          </a:p>
        </p:txBody>
      </p:sp>
      <p:pic>
        <p:nvPicPr>
          <p:cNvPr id="5" name="Picture 6" descr="through%20mt">
            <a:extLst>
              <a:ext uri="{FF2B5EF4-FFF2-40B4-BE49-F238E27FC236}">
                <a16:creationId xmlns:a16="http://schemas.microsoft.com/office/drawing/2014/main" id="{D0803818-86E1-483B-B771-F86A73C91E52}"/>
              </a:ext>
            </a:extLst>
          </p:cNvPr>
          <p:cNvPicPr>
            <a:picLocks noChangeAspect="1" noChangeArrowheads="1"/>
          </p:cNvPicPr>
          <p:nvPr/>
        </p:nvPicPr>
        <p:blipFill>
          <a:blip r:embed="rId2" cstate="print"/>
          <a:srcRect/>
          <a:stretch>
            <a:fillRect/>
          </a:stretch>
        </p:blipFill>
        <p:spPr bwMode="auto">
          <a:xfrm>
            <a:off x="3347864" y="1700808"/>
            <a:ext cx="5562600" cy="3823444"/>
          </a:xfrm>
          <a:prstGeom prst="rect">
            <a:avLst/>
          </a:prstGeom>
          <a:noFill/>
          <a:ln w="9525" algn="ctr">
            <a:noFill/>
            <a:miter lim="800000"/>
            <a:headEnd/>
            <a:tailEnd/>
          </a:ln>
        </p:spPr>
      </p:pic>
    </p:spTree>
    <p:extLst>
      <p:ext uri="{BB962C8B-B14F-4D97-AF65-F5344CB8AC3E}">
        <p14:creationId xmlns:p14="http://schemas.microsoft.com/office/powerpoint/2010/main" val="18769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23591" y="804333"/>
            <a:ext cx="2543925" cy="5249334"/>
          </a:xfrm>
        </p:spPr>
        <p:txBody>
          <a:bodyPr>
            <a:normAutofit/>
          </a:bodyPr>
          <a:lstStyle/>
          <a:p>
            <a:pPr algn="r"/>
            <a:r>
              <a:rPr lang="en-GB" sz="4800" dirty="0" smtClean="0">
                <a:solidFill>
                  <a:srgbClr val="FFFFFF"/>
                </a:solidFill>
              </a:rPr>
              <a:t>wood</a:t>
            </a:r>
            <a:endParaRPr lang="en-GB" sz="4800" dirty="0">
              <a:solidFill>
                <a:srgbClr val="FFFFFF"/>
              </a:solidFill>
            </a:endParaRPr>
          </a:p>
        </p:txBody>
      </p:sp>
      <p:sp>
        <p:nvSpPr>
          <p:cNvPr id="2" name="Content Placeholder 1"/>
          <p:cNvSpPr>
            <a:spLocks noGrp="1"/>
          </p:cNvSpPr>
          <p:nvPr>
            <p:ph idx="1"/>
          </p:nvPr>
        </p:nvSpPr>
        <p:spPr>
          <a:xfrm>
            <a:off x="3690906" y="476672"/>
            <a:ext cx="5201573" cy="6264696"/>
          </a:xfrm>
        </p:spPr>
        <p:txBody>
          <a:bodyPr anchor="ctr">
            <a:normAutofit/>
          </a:bodyPr>
          <a:lstStyle/>
          <a:p>
            <a:pPr marL="0" lvl="0" indent="0" fontAlgn="base">
              <a:lnSpc>
                <a:spcPct val="100000"/>
              </a:lnSpc>
              <a:spcBef>
                <a:spcPts val="0"/>
              </a:spcBef>
              <a:spcAft>
                <a:spcPts val="0"/>
              </a:spcAft>
              <a:buClrTx/>
              <a:buSzTx/>
              <a:buNone/>
              <a:defRPr/>
            </a:pPr>
            <a:r>
              <a:rPr lang="en-US" sz="2400" dirty="0"/>
              <a:t>Each species of tree provides a different timber.</a:t>
            </a:r>
          </a:p>
          <a:p>
            <a:pPr marL="0" lvl="0" indent="0" fontAlgn="base">
              <a:lnSpc>
                <a:spcPct val="100000"/>
              </a:lnSpc>
              <a:spcBef>
                <a:spcPts val="0"/>
              </a:spcBef>
              <a:spcAft>
                <a:spcPts val="0"/>
              </a:spcAft>
              <a:buClrTx/>
              <a:buSzTx/>
              <a:buNone/>
              <a:defRPr/>
            </a:pPr>
            <a:r>
              <a:rPr lang="en-US" sz="2400" dirty="0"/>
              <a:t>Timber will vary in </a:t>
            </a:r>
          </a:p>
          <a:p>
            <a:pPr marL="173736" lvl="1" indent="0" fontAlgn="base">
              <a:lnSpc>
                <a:spcPct val="100000"/>
              </a:lnSpc>
              <a:spcBef>
                <a:spcPts val="0"/>
              </a:spcBef>
              <a:spcAft>
                <a:spcPts val="0"/>
              </a:spcAft>
              <a:buClrTx/>
              <a:buFont typeface="Arial" charset="0"/>
              <a:buChar char="•"/>
              <a:defRPr/>
            </a:pPr>
            <a:r>
              <a:rPr lang="en-US" sz="2000" dirty="0"/>
              <a:t> </a:t>
            </a:r>
            <a:r>
              <a:rPr lang="en-US" sz="2000" i="1" dirty="0" err="1"/>
              <a:t>Colour</a:t>
            </a:r>
            <a:endParaRPr lang="en-US" sz="2000" i="1" dirty="0"/>
          </a:p>
          <a:p>
            <a:pPr marL="173736" lvl="1" indent="0" fontAlgn="base">
              <a:lnSpc>
                <a:spcPct val="100000"/>
              </a:lnSpc>
              <a:spcBef>
                <a:spcPts val="0"/>
              </a:spcBef>
              <a:spcAft>
                <a:spcPts val="0"/>
              </a:spcAft>
              <a:buClrTx/>
              <a:buFont typeface="Arial" charset="0"/>
              <a:buChar char="•"/>
              <a:defRPr/>
            </a:pPr>
            <a:r>
              <a:rPr lang="en-US" sz="2000" i="1" dirty="0"/>
              <a:t> Grain pattern</a:t>
            </a:r>
          </a:p>
          <a:p>
            <a:pPr marL="173736" lvl="1" indent="0" fontAlgn="base">
              <a:lnSpc>
                <a:spcPct val="100000"/>
              </a:lnSpc>
              <a:spcBef>
                <a:spcPts val="0"/>
              </a:spcBef>
              <a:spcAft>
                <a:spcPts val="0"/>
              </a:spcAft>
              <a:buClrTx/>
              <a:buFont typeface="Arial" charset="0"/>
              <a:buChar char="•"/>
              <a:defRPr/>
            </a:pPr>
            <a:r>
              <a:rPr lang="en-US" sz="2000" i="1" dirty="0"/>
              <a:t> Texture</a:t>
            </a:r>
          </a:p>
          <a:p>
            <a:pPr marL="173736" lvl="1" indent="0" fontAlgn="base">
              <a:lnSpc>
                <a:spcPct val="100000"/>
              </a:lnSpc>
              <a:spcBef>
                <a:spcPts val="0"/>
              </a:spcBef>
              <a:spcAft>
                <a:spcPts val="0"/>
              </a:spcAft>
              <a:buClrTx/>
              <a:buFont typeface="Arial" charset="0"/>
              <a:buChar char="•"/>
              <a:defRPr/>
            </a:pPr>
            <a:r>
              <a:rPr lang="en-US" sz="2000" i="1" dirty="0"/>
              <a:t> Strength weight</a:t>
            </a:r>
          </a:p>
          <a:p>
            <a:pPr marL="173736" lvl="1" indent="0" fontAlgn="base">
              <a:lnSpc>
                <a:spcPct val="100000"/>
              </a:lnSpc>
              <a:spcBef>
                <a:spcPts val="0"/>
              </a:spcBef>
              <a:spcAft>
                <a:spcPts val="0"/>
              </a:spcAft>
              <a:buClrTx/>
              <a:buFont typeface="Arial" charset="0"/>
              <a:buChar char="•"/>
              <a:defRPr/>
            </a:pPr>
            <a:r>
              <a:rPr lang="en-US" sz="2000" i="1" dirty="0"/>
              <a:t> Stability</a:t>
            </a:r>
          </a:p>
          <a:p>
            <a:pPr marL="173736" lvl="1" indent="0" fontAlgn="base">
              <a:lnSpc>
                <a:spcPct val="100000"/>
              </a:lnSpc>
              <a:spcBef>
                <a:spcPts val="0"/>
              </a:spcBef>
              <a:spcAft>
                <a:spcPts val="0"/>
              </a:spcAft>
              <a:buClrTx/>
              <a:buFont typeface="Arial" charset="0"/>
              <a:buChar char="•"/>
              <a:defRPr/>
            </a:pPr>
            <a:r>
              <a:rPr lang="en-US" sz="2000" i="1" dirty="0"/>
              <a:t> Durability</a:t>
            </a:r>
          </a:p>
          <a:p>
            <a:pPr marL="173736" lvl="1" indent="0" fontAlgn="base">
              <a:lnSpc>
                <a:spcPct val="100000"/>
              </a:lnSpc>
              <a:spcBef>
                <a:spcPts val="0"/>
              </a:spcBef>
              <a:spcAft>
                <a:spcPts val="0"/>
              </a:spcAft>
              <a:buClrTx/>
              <a:buFont typeface="Arial" charset="0"/>
              <a:buChar char="•"/>
              <a:defRPr/>
            </a:pPr>
            <a:r>
              <a:rPr lang="en-US" sz="2000" i="1" dirty="0"/>
              <a:t> Ease of working and </a:t>
            </a:r>
            <a:r>
              <a:rPr lang="en-US" sz="2000" i="1" dirty="0" smtClean="0"/>
              <a:t>cost</a:t>
            </a:r>
            <a:endParaRPr lang="en-US" sz="2000" i="1" dirty="0"/>
          </a:p>
          <a:p>
            <a:pPr marL="0" lvl="0" indent="0" fontAlgn="base">
              <a:lnSpc>
                <a:spcPct val="100000"/>
              </a:lnSpc>
              <a:spcBef>
                <a:spcPts val="0"/>
              </a:spcBef>
              <a:spcAft>
                <a:spcPts val="0"/>
              </a:spcAft>
              <a:buClrTx/>
              <a:buSzTx/>
              <a:buFont typeface="Arial" charset="0"/>
              <a:buChar char="•"/>
              <a:defRPr/>
            </a:pPr>
            <a:endParaRPr lang="en-US" sz="2400" dirty="0"/>
          </a:p>
          <a:p>
            <a:pPr marL="0" lvl="0" indent="0" fontAlgn="base">
              <a:lnSpc>
                <a:spcPct val="100000"/>
              </a:lnSpc>
              <a:spcBef>
                <a:spcPts val="0"/>
              </a:spcBef>
              <a:spcAft>
                <a:spcPts val="0"/>
              </a:spcAft>
              <a:buClrTx/>
              <a:buSzTx/>
              <a:buNone/>
              <a:defRPr/>
            </a:pPr>
            <a:r>
              <a:rPr lang="en-US" sz="2400" dirty="0"/>
              <a:t>Trees are converted to usable timber by </a:t>
            </a:r>
            <a:r>
              <a:rPr lang="en-US" sz="2400" b="1" dirty="0"/>
              <a:t>logging</a:t>
            </a:r>
            <a:r>
              <a:rPr lang="en-US" sz="2400" dirty="0"/>
              <a:t>, </a:t>
            </a:r>
            <a:r>
              <a:rPr lang="en-US" sz="2400" b="1" dirty="0"/>
              <a:t>sawing</a:t>
            </a:r>
            <a:r>
              <a:rPr lang="en-US" sz="2400" dirty="0"/>
              <a:t> and </a:t>
            </a:r>
            <a:r>
              <a:rPr lang="en-US" sz="2400" b="1" dirty="0"/>
              <a:t>seasoning</a:t>
            </a:r>
            <a:r>
              <a:rPr lang="en-US" sz="2400" dirty="0"/>
              <a:t> (air or kiln etc. and treating with oil/stains).</a:t>
            </a:r>
          </a:p>
          <a:p>
            <a:pPr marL="0" lvl="0" indent="0" fontAlgn="base">
              <a:lnSpc>
                <a:spcPct val="100000"/>
              </a:lnSpc>
              <a:spcBef>
                <a:spcPts val="0"/>
              </a:spcBef>
              <a:spcAft>
                <a:spcPts val="0"/>
              </a:spcAft>
              <a:buClrTx/>
              <a:buSzTx/>
              <a:buNone/>
              <a:defRPr/>
            </a:pPr>
            <a:r>
              <a:rPr lang="en-US" sz="2400" dirty="0"/>
              <a:t>Unseasoned wood will warp, twist and will eventually split.</a:t>
            </a:r>
            <a:endParaRPr lang="en-GB" sz="2400" dirty="0"/>
          </a:p>
          <a:p>
            <a:pPr marL="0" lvl="0" indent="0" fontAlgn="base">
              <a:lnSpc>
                <a:spcPct val="100000"/>
              </a:lnSpc>
              <a:spcBef>
                <a:spcPct val="50000"/>
              </a:spcBef>
              <a:spcAft>
                <a:spcPts val="800"/>
              </a:spcAft>
              <a:buClrTx/>
              <a:buSzTx/>
              <a:buNone/>
              <a:defRPr/>
            </a:pPr>
            <a:endParaRPr lang="en-GB" sz="2400" u="sng" dirty="0"/>
          </a:p>
          <a:p>
            <a:pPr lvl="1">
              <a:buFont typeface="Arial" panose="020B0604020202020204" pitchFamily="34" charset="0"/>
              <a:buChar char="•"/>
            </a:pPr>
            <a:endParaRPr lang="en-GB" sz="2400" dirty="0"/>
          </a:p>
        </p:txBody>
      </p:sp>
      <p:pic>
        <p:nvPicPr>
          <p:cNvPr id="8" name="Picture 9" descr="PC_bridal_veil_logging_camp_ca19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910895"/>
            <a:ext cx="3490722"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800px-Tropical_for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1600200"/>
            <a:ext cx="20669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74376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000" kern="1200" cap="all" spc="200" baseline="0" dirty="0" err="1">
                <a:latin typeface="+mj-lt"/>
                <a:ea typeface="+mj-ea"/>
                <a:cs typeface="+mj-cs"/>
              </a:rPr>
              <a:t>Haunched</a:t>
            </a:r>
            <a:r>
              <a:rPr lang="en-US" sz="3000" kern="1200" cap="all" spc="200" baseline="0" dirty="0">
                <a:latin typeface="+mj-lt"/>
                <a:ea typeface="+mj-ea"/>
                <a:cs typeface="+mj-cs"/>
              </a:rPr>
              <a:t> mortise and tenon joint</a:t>
            </a:r>
          </a:p>
        </p:txBody>
      </p:sp>
      <p:sp>
        <p:nvSpPr>
          <p:cNvPr id="2" name="Content Placeholder 1"/>
          <p:cNvSpPr>
            <a:spLocks noGrp="1"/>
          </p:cNvSpPr>
          <p:nvPr>
            <p:ph idx="1"/>
          </p:nvPr>
        </p:nvSpPr>
        <p:spPr>
          <a:xfrm>
            <a:off x="768096" y="2286000"/>
            <a:ext cx="2350185" cy="3931920"/>
          </a:xfrm>
        </p:spPr>
        <p:txBody>
          <a:bodyPr vert="horz" lIns="91440" tIns="45720" rIns="91440" bIns="45720" rtlCol="0">
            <a:normAutofit/>
          </a:bodyPr>
          <a:lstStyle/>
          <a:p>
            <a:pPr marL="0" indent="0">
              <a:spcBef>
                <a:spcPts val="0"/>
              </a:spcBef>
              <a:buNone/>
            </a:pPr>
            <a:r>
              <a:rPr lang="en-US" dirty="0"/>
              <a:t>This joint is used where the rail of a table will join into the top leg of the table.  This could be regarded as a hidden joint.</a:t>
            </a:r>
          </a:p>
          <a:p>
            <a:pPr marL="0" indent="0">
              <a:spcBef>
                <a:spcPts val="0"/>
              </a:spcBef>
              <a:buNone/>
            </a:pPr>
            <a:endParaRPr lang="en-US" dirty="0"/>
          </a:p>
        </p:txBody>
      </p:sp>
      <p:grpSp>
        <p:nvGrpSpPr>
          <p:cNvPr id="5" name="Group 2">
            <a:extLst>
              <a:ext uri="{FF2B5EF4-FFF2-40B4-BE49-F238E27FC236}">
                <a16:creationId xmlns:a16="http://schemas.microsoft.com/office/drawing/2014/main" id="{5ED90B7A-AF53-4F4C-A7A5-8CEF6C8160D4}"/>
              </a:ext>
            </a:extLst>
          </p:cNvPr>
          <p:cNvGrpSpPr>
            <a:grpSpLocks/>
          </p:cNvGrpSpPr>
          <p:nvPr/>
        </p:nvGrpSpPr>
        <p:grpSpPr bwMode="auto">
          <a:xfrm>
            <a:off x="3347864" y="1772816"/>
            <a:ext cx="5638800" cy="3855033"/>
            <a:chOff x="27071743" y="18084478"/>
            <a:chExt cx="2848583" cy="1964083"/>
          </a:xfrm>
        </p:grpSpPr>
        <p:pic>
          <p:nvPicPr>
            <p:cNvPr id="6" name="Picture 3" descr="Haunched">
              <a:extLst>
                <a:ext uri="{FF2B5EF4-FFF2-40B4-BE49-F238E27FC236}">
                  <a16:creationId xmlns:a16="http://schemas.microsoft.com/office/drawing/2014/main" id="{74A05B6C-CEB2-438C-9DCC-E0580C1DBB8D}"/>
                </a:ext>
              </a:extLst>
            </p:cNvPr>
            <p:cNvPicPr>
              <a:picLocks noChangeAspect="1" noChangeArrowheads="1"/>
            </p:cNvPicPr>
            <p:nvPr/>
          </p:nvPicPr>
          <p:blipFill>
            <a:blip r:embed="rId2" cstate="print"/>
            <a:srcRect/>
            <a:stretch>
              <a:fillRect/>
            </a:stretch>
          </p:blipFill>
          <p:spPr bwMode="auto">
            <a:xfrm>
              <a:off x="27071743" y="18084478"/>
              <a:ext cx="2848583" cy="1806611"/>
            </a:xfrm>
            <a:prstGeom prst="rect">
              <a:avLst/>
            </a:prstGeom>
            <a:noFill/>
            <a:ln w="9525" algn="ctr">
              <a:miter lim="800000"/>
              <a:headEnd/>
              <a:tailEnd/>
            </a:ln>
          </p:spPr>
        </p:pic>
        <p:sp>
          <p:nvSpPr>
            <p:cNvPr id="7" name="Text Box 4">
              <a:extLst>
                <a:ext uri="{FF2B5EF4-FFF2-40B4-BE49-F238E27FC236}">
                  <a16:creationId xmlns:a16="http://schemas.microsoft.com/office/drawing/2014/main" id="{88CB6440-E8B2-49D6-A0A8-69D58CF8FB67}"/>
                </a:ext>
              </a:extLst>
            </p:cNvPr>
            <p:cNvSpPr txBox="1">
              <a:spLocks noChangeArrowheads="1"/>
            </p:cNvSpPr>
            <p:nvPr/>
          </p:nvSpPr>
          <p:spPr bwMode="auto">
            <a:xfrm>
              <a:off x="27071743" y="19570890"/>
              <a:ext cx="947111" cy="47767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a:ln>
                    <a:noFill/>
                  </a:ln>
                  <a:solidFill>
                    <a:srgbClr val="000000"/>
                  </a:solidFill>
                  <a:effectLst/>
                  <a:latin typeface="Comic Sans MS" pitchFamily="66" charset="0"/>
                </a:rPr>
                <a:t>Haunch</a:t>
              </a:r>
              <a:endParaRPr kumimoji="0" lang="en-US" sz="1800" b="0" i="0" u="none" strike="noStrike" cap="none" normalizeH="0" baseline="0">
                <a:ln>
                  <a:noFill/>
                </a:ln>
                <a:solidFill>
                  <a:schemeClr val="tx1"/>
                </a:solidFill>
                <a:effectLst/>
                <a:latin typeface="Arial" pitchFamily="34" charset="0"/>
              </a:endParaRPr>
            </a:p>
          </p:txBody>
        </p:sp>
        <p:sp>
          <p:nvSpPr>
            <p:cNvPr id="8" name="Line 5">
              <a:extLst>
                <a:ext uri="{FF2B5EF4-FFF2-40B4-BE49-F238E27FC236}">
                  <a16:creationId xmlns:a16="http://schemas.microsoft.com/office/drawing/2014/main" id="{B7E32A19-004F-4DE6-B866-FFC554A6AFAF}"/>
                </a:ext>
              </a:extLst>
            </p:cNvPr>
            <p:cNvSpPr>
              <a:spLocks noChangeShapeType="1"/>
            </p:cNvSpPr>
            <p:nvPr/>
          </p:nvSpPr>
          <p:spPr bwMode="auto">
            <a:xfrm flipV="1">
              <a:off x="27295522" y="19065922"/>
              <a:ext cx="354842" cy="504968"/>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04682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000" kern="1200" cap="all" spc="200" baseline="0" dirty="0">
                <a:latin typeface="+mj-lt"/>
                <a:ea typeface="+mj-ea"/>
                <a:cs typeface="+mj-cs"/>
              </a:rPr>
              <a:t>Dovetail joint</a:t>
            </a:r>
          </a:p>
        </p:txBody>
      </p:sp>
      <p:sp>
        <p:nvSpPr>
          <p:cNvPr id="2" name="Content Placeholder 1"/>
          <p:cNvSpPr>
            <a:spLocks noGrp="1"/>
          </p:cNvSpPr>
          <p:nvPr>
            <p:ph idx="1"/>
          </p:nvPr>
        </p:nvSpPr>
        <p:spPr>
          <a:xfrm>
            <a:off x="768096" y="2286000"/>
            <a:ext cx="2350185" cy="3931920"/>
          </a:xfrm>
        </p:spPr>
        <p:txBody>
          <a:bodyPr vert="horz" lIns="91440" tIns="45720" rIns="91440" bIns="45720" rtlCol="0">
            <a:normAutofit/>
          </a:bodyPr>
          <a:lstStyle/>
          <a:p>
            <a:pPr marL="0" indent="0">
              <a:spcBef>
                <a:spcPts val="0"/>
              </a:spcBef>
              <a:buNone/>
            </a:pPr>
            <a:r>
              <a:rPr lang="en-US" dirty="0"/>
              <a:t>This type of joint is very strong and can be only pulled apart in one direction. It is mainly used to construct drawers.</a:t>
            </a:r>
          </a:p>
          <a:p>
            <a:pPr marL="0" indent="0">
              <a:spcBef>
                <a:spcPts val="0"/>
              </a:spcBef>
              <a:buNone/>
            </a:pPr>
            <a:endParaRPr lang="en-US" dirty="0"/>
          </a:p>
        </p:txBody>
      </p:sp>
      <p:pic>
        <p:nvPicPr>
          <p:cNvPr id="5" name="Picture 6" descr="through%20dovetail">
            <a:extLst>
              <a:ext uri="{FF2B5EF4-FFF2-40B4-BE49-F238E27FC236}">
                <a16:creationId xmlns:a16="http://schemas.microsoft.com/office/drawing/2014/main" id="{8954B65C-D084-4B4C-918B-589CA4234F14}"/>
              </a:ext>
            </a:extLst>
          </p:cNvPr>
          <p:cNvPicPr>
            <a:picLocks noChangeAspect="1" noChangeArrowheads="1"/>
          </p:cNvPicPr>
          <p:nvPr/>
        </p:nvPicPr>
        <p:blipFill>
          <a:blip r:embed="rId2" cstate="print"/>
          <a:srcRect/>
          <a:stretch>
            <a:fillRect/>
          </a:stretch>
        </p:blipFill>
        <p:spPr bwMode="auto">
          <a:xfrm>
            <a:off x="3635896" y="2084832"/>
            <a:ext cx="5223474" cy="3300650"/>
          </a:xfrm>
          <a:prstGeom prst="rect">
            <a:avLst/>
          </a:prstGeom>
          <a:noFill/>
          <a:ln w="9525" algn="ctr">
            <a:noFill/>
            <a:miter lim="800000"/>
            <a:headEnd/>
            <a:tailEnd/>
          </a:ln>
        </p:spPr>
      </p:pic>
    </p:spTree>
    <p:extLst>
      <p:ext uri="{BB962C8B-B14F-4D97-AF65-F5344CB8AC3E}">
        <p14:creationId xmlns:p14="http://schemas.microsoft.com/office/powerpoint/2010/main" val="404306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000" spc="200" dirty="0"/>
              <a:t>Through housing joint</a:t>
            </a:r>
            <a:endParaRPr lang="en-US" sz="3000" kern="1200" cap="all" spc="200" baseline="0" dirty="0">
              <a:latin typeface="+mj-lt"/>
              <a:ea typeface="+mj-ea"/>
              <a:cs typeface="+mj-cs"/>
            </a:endParaRPr>
          </a:p>
        </p:txBody>
      </p:sp>
      <p:sp>
        <p:nvSpPr>
          <p:cNvPr id="2" name="Content Placeholder 1"/>
          <p:cNvSpPr>
            <a:spLocks noGrp="1"/>
          </p:cNvSpPr>
          <p:nvPr>
            <p:ph idx="1"/>
          </p:nvPr>
        </p:nvSpPr>
        <p:spPr>
          <a:xfrm>
            <a:off x="768096" y="2286000"/>
            <a:ext cx="2350185" cy="3931920"/>
          </a:xfrm>
        </p:spPr>
        <p:txBody>
          <a:bodyPr vert="horz" lIns="91440" tIns="45720" rIns="91440" bIns="45720" rtlCol="0">
            <a:normAutofit/>
          </a:bodyPr>
          <a:lstStyle/>
          <a:p>
            <a:pPr marL="0" indent="0">
              <a:spcBef>
                <a:spcPts val="0"/>
              </a:spcBef>
              <a:buNone/>
            </a:pPr>
            <a:r>
              <a:rPr lang="en-US" dirty="0"/>
              <a:t>These joints are simple to make and are suitable where the two parts being joined together are the same width.    </a:t>
            </a:r>
          </a:p>
          <a:p>
            <a:pPr marL="0" indent="0">
              <a:spcBef>
                <a:spcPts val="0"/>
              </a:spcBef>
              <a:buNone/>
            </a:pPr>
            <a:endParaRPr lang="en-US" dirty="0"/>
          </a:p>
        </p:txBody>
      </p:sp>
      <p:pic>
        <p:nvPicPr>
          <p:cNvPr id="5" name="Picture 4" descr="through%20housing">
            <a:extLst>
              <a:ext uri="{FF2B5EF4-FFF2-40B4-BE49-F238E27FC236}">
                <a16:creationId xmlns:a16="http://schemas.microsoft.com/office/drawing/2014/main" id="{482D0AE5-DD9C-44A5-9B77-56EC62982817}"/>
              </a:ext>
            </a:extLst>
          </p:cNvPr>
          <p:cNvPicPr>
            <a:picLocks noChangeAspect="1" noChangeArrowheads="1"/>
          </p:cNvPicPr>
          <p:nvPr/>
        </p:nvPicPr>
        <p:blipFill>
          <a:blip r:embed="rId2" cstate="print"/>
          <a:srcRect/>
          <a:stretch>
            <a:fillRect/>
          </a:stretch>
        </p:blipFill>
        <p:spPr bwMode="auto">
          <a:xfrm>
            <a:off x="4067944" y="1772816"/>
            <a:ext cx="4572000" cy="3669569"/>
          </a:xfrm>
          <a:prstGeom prst="rect">
            <a:avLst/>
          </a:prstGeom>
          <a:noFill/>
          <a:ln w="9525" algn="ctr">
            <a:noFill/>
            <a:miter lim="800000"/>
            <a:headEnd/>
            <a:tailEnd/>
          </a:ln>
        </p:spPr>
      </p:pic>
    </p:spTree>
    <p:extLst>
      <p:ext uri="{BB962C8B-B14F-4D97-AF65-F5344CB8AC3E}">
        <p14:creationId xmlns:p14="http://schemas.microsoft.com/office/powerpoint/2010/main" val="358432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vert="horz" lIns="91440" tIns="45720" rIns="91440" bIns="45720" rtlCol="0">
            <a:normAutofit/>
          </a:bodyPr>
          <a:lstStyle/>
          <a:p>
            <a:r>
              <a:rPr lang="en-US" sz="3000" spc="200" dirty="0"/>
              <a:t>Stopped housing joint</a:t>
            </a:r>
            <a:endParaRPr lang="en-US" sz="3000" kern="1200" cap="all" spc="200" baseline="0" dirty="0">
              <a:latin typeface="+mj-lt"/>
              <a:ea typeface="+mj-ea"/>
              <a:cs typeface="+mj-cs"/>
            </a:endParaRPr>
          </a:p>
        </p:txBody>
      </p:sp>
      <p:sp>
        <p:nvSpPr>
          <p:cNvPr id="2" name="Content Placeholder 1"/>
          <p:cNvSpPr>
            <a:spLocks noGrp="1"/>
          </p:cNvSpPr>
          <p:nvPr>
            <p:ph idx="1"/>
          </p:nvPr>
        </p:nvSpPr>
        <p:spPr>
          <a:xfrm>
            <a:off x="768096" y="2286000"/>
            <a:ext cx="2350185" cy="3931920"/>
          </a:xfrm>
        </p:spPr>
        <p:txBody>
          <a:bodyPr vert="horz" lIns="91440" tIns="45720" rIns="91440" bIns="45720" rtlCol="0">
            <a:normAutofit/>
          </a:bodyPr>
          <a:lstStyle/>
          <a:p>
            <a:pPr marL="0" indent="0">
              <a:spcBef>
                <a:spcPts val="0"/>
              </a:spcBef>
              <a:buNone/>
            </a:pPr>
            <a:r>
              <a:rPr lang="en-US" dirty="0"/>
              <a:t>These are harder to make, but are neater because the joint does not show on the front edge. </a:t>
            </a:r>
          </a:p>
        </p:txBody>
      </p:sp>
      <p:pic>
        <p:nvPicPr>
          <p:cNvPr id="5" name="Picture 6" descr="stop%20hous">
            <a:extLst>
              <a:ext uri="{FF2B5EF4-FFF2-40B4-BE49-F238E27FC236}">
                <a16:creationId xmlns:a16="http://schemas.microsoft.com/office/drawing/2014/main" id="{65F4DE96-76F7-4B31-BB2F-53ED26E5FC98}"/>
              </a:ext>
            </a:extLst>
          </p:cNvPr>
          <p:cNvPicPr>
            <a:picLocks noChangeAspect="1" noChangeArrowheads="1"/>
          </p:cNvPicPr>
          <p:nvPr/>
        </p:nvPicPr>
        <p:blipFill>
          <a:blip r:embed="rId2" cstate="print"/>
          <a:srcRect/>
          <a:stretch>
            <a:fillRect/>
          </a:stretch>
        </p:blipFill>
        <p:spPr bwMode="auto">
          <a:xfrm>
            <a:off x="3491880" y="1332312"/>
            <a:ext cx="5410200" cy="4342323"/>
          </a:xfrm>
          <a:prstGeom prst="rect">
            <a:avLst/>
          </a:prstGeom>
          <a:noFill/>
          <a:ln w="9525" algn="ctr">
            <a:miter lim="800000"/>
            <a:headEnd/>
            <a:tailEnd/>
          </a:ln>
        </p:spPr>
      </p:pic>
    </p:spTree>
    <p:extLst>
      <p:ext uri="{BB962C8B-B14F-4D97-AF65-F5344CB8AC3E}">
        <p14:creationId xmlns:p14="http://schemas.microsoft.com/office/powerpoint/2010/main" val="4513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Flat Pack Furniture Assembly | Across London from Aspect">
            <a:extLst>
              <a:ext uri="{FF2B5EF4-FFF2-40B4-BE49-F238E27FC236}">
                <a16:creationId xmlns:a16="http://schemas.microsoft.com/office/drawing/2014/main" id="{97175ADA-2737-45D5-9B6C-A1D37F15D4F7}"/>
              </a:ext>
            </a:extLst>
          </p:cNvPr>
          <p:cNvPicPr>
            <a:picLocks noChangeAspect="1" noChangeArrowheads="1"/>
          </p:cNvPicPr>
          <p:nvPr/>
        </p:nvPicPr>
        <p:blipFill rotWithShape="1">
          <a:blip r:embed="rId2">
            <a:duotone>
              <a:prstClr val="black"/>
              <a:schemeClr val="tx2">
                <a:tint val="45000"/>
                <a:satMod val="400000"/>
              </a:schemeClr>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1829" t="7258" r="15632" b="2"/>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768096" y="585216"/>
            <a:ext cx="4550112" cy="1499616"/>
          </a:xfrm>
        </p:spPr>
        <p:txBody>
          <a:bodyPr vert="horz" lIns="91440" tIns="45720" rIns="91440" bIns="45720" rtlCol="0">
            <a:normAutofit/>
          </a:bodyPr>
          <a:lstStyle/>
          <a:p>
            <a:r>
              <a:rPr lang="en-US" kern="1200" cap="all" spc="200" baseline="0" dirty="0">
                <a:solidFill>
                  <a:schemeClr val="bg1"/>
                </a:solidFill>
                <a:latin typeface="+mj-lt"/>
                <a:ea typeface="+mj-ea"/>
                <a:cs typeface="+mj-cs"/>
              </a:rPr>
              <a:t>Flat </a:t>
            </a:r>
            <a:r>
              <a:rPr lang="en-US" kern="1200" cap="all" spc="200" baseline="0" dirty="0" smtClean="0">
                <a:solidFill>
                  <a:schemeClr val="bg1"/>
                </a:solidFill>
                <a:latin typeface="+mj-lt"/>
                <a:ea typeface="+mj-ea"/>
                <a:cs typeface="+mj-cs"/>
              </a:rPr>
              <a:t>pack furniture </a:t>
            </a:r>
            <a:endParaRPr lang="en-US" kern="1200" cap="all" spc="200" baseline="0" dirty="0">
              <a:solidFill>
                <a:schemeClr val="bg1"/>
              </a:solidFill>
              <a:latin typeface="+mj-lt"/>
              <a:ea typeface="+mj-ea"/>
              <a:cs typeface="+mj-cs"/>
            </a:endParaRPr>
          </a:p>
        </p:txBody>
      </p:sp>
      <p:sp>
        <p:nvSpPr>
          <p:cNvPr id="2" name="Content Placeholder 1"/>
          <p:cNvSpPr>
            <a:spLocks noGrp="1"/>
          </p:cNvSpPr>
          <p:nvPr>
            <p:ph idx="1"/>
          </p:nvPr>
        </p:nvSpPr>
        <p:spPr>
          <a:xfrm>
            <a:off x="768096" y="1727156"/>
            <a:ext cx="6972256" cy="4798188"/>
          </a:xfrm>
        </p:spPr>
        <p:txBody>
          <a:bodyPr vert="horz" lIns="91440" tIns="45720" rIns="91440" bIns="45720" rtlCol="0">
            <a:normAutofit/>
          </a:bodyPr>
          <a:lstStyle/>
          <a:p>
            <a:pPr marL="0" indent="0">
              <a:spcBef>
                <a:spcPts val="0"/>
              </a:spcBef>
              <a:buNone/>
            </a:pPr>
            <a:r>
              <a:rPr lang="en-GB" sz="2400" b="1" dirty="0">
                <a:solidFill>
                  <a:schemeClr val="bg1"/>
                </a:solidFill>
              </a:rPr>
              <a:t>Benefits to the Customer</a:t>
            </a:r>
          </a:p>
          <a:p>
            <a:pPr>
              <a:spcBef>
                <a:spcPts val="0"/>
              </a:spcBef>
              <a:buFont typeface="Arial" panose="020B0604020202020204" pitchFamily="34" charset="0"/>
              <a:buChar char="•"/>
            </a:pPr>
            <a:r>
              <a:rPr lang="en-GB" sz="2400" dirty="0">
                <a:solidFill>
                  <a:schemeClr val="bg1"/>
                </a:solidFill>
              </a:rPr>
              <a:t>Cheaper than softwood and hardwoods</a:t>
            </a:r>
          </a:p>
          <a:p>
            <a:pPr>
              <a:spcBef>
                <a:spcPts val="0"/>
              </a:spcBef>
              <a:buFont typeface="Arial" panose="020B0604020202020204" pitchFamily="34" charset="0"/>
              <a:buChar char="•"/>
            </a:pPr>
            <a:r>
              <a:rPr lang="en-GB" sz="2400" dirty="0">
                <a:solidFill>
                  <a:schemeClr val="bg1"/>
                </a:solidFill>
              </a:rPr>
              <a:t>Easier to move</a:t>
            </a:r>
          </a:p>
          <a:p>
            <a:pPr>
              <a:spcBef>
                <a:spcPts val="0"/>
              </a:spcBef>
              <a:buFont typeface="Arial" panose="020B0604020202020204" pitchFamily="34" charset="0"/>
              <a:buChar char="•"/>
            </a:pPr>
            <a:r>
              <a:rPr lang="en-GB" sz="2400" dirty="0">
                <a:solidFill>
                  <a:schemeClr val="bg1"/>
                </a:solidFill>
              </a:rPr>
              <a:t>Tends to be lighter</a:t>
            </a:r>
          </a:p>
          <a:p>
            <a:pPr>
              <a:spcBef>
                <a:spcPts val="0"/>
              </a:spcBef>
              <a:buFont typeface="Arial" panose="020B0604020202020204" pitchFamily="34" charset="0"/>
              <a:buChar char="•"/>
            </a:pPr>
            <a:r>
              <a:rPr lang="en-GB" sz="2400" dirty="0">
                <a:solidFill>
                  <a:schemeClr val="bg1"/>
                </a:solidFill>
              </a:rPr>
              <a:t>Furniture needs put together by the consumer</a:t>
            </a:r>
          </a:p>
          <a:p>
            <a:pPr>
              <a:spcBef>
                <a:spcPts val="0"/>
              </a:spcBef>
              <a:buFont typeface="Arial" panose="020B0604020202020204" pitchFamily="34" charset="0"/>
              <a:buChar char="•"/>
            </a:pPr>
            <a:r>
              <a:rPr lang="en-GB" sz="2400" dirty="0">
                <a:solidFill>
                  <a:schemeClr val="bg1"/>
                </a:solidFill>
              </a:rPr>
              <a:t>Ease of transportation in a car</a:t>
            </a:r>
          </a:p>
          <a:p>
            <a:pPr>
              <a:spcBef>
                <a:spcPts val="0"/>
              </a:spcBef>
              <a:buFont typeface="Arial" panose="020B0604020202020204" pitchFamily="34" charset="0"/>
              <a:buChar char="•"/>
            </a:pPr>
            <a:endParaRPr lang="en-GB" sz="2400" dirty="0">
              <a:solidFill>
                <a:schemeClr val="bg1"/>
              </a:solidFill>
            </a:endParaRPr>
          </a:p>
          <a:p>
            <a:pPr marL="0" indent="0">
              <a:spcBef>
                <a:spcPts val="0"/>
              </a:spcBef>
              <a:buNone/>
            </a:pPr>
            <a:r>
              <a:rPr lang="en-GB" sz="2400" dirty="0">
                <a:solidFill>
                  <a:schemeClr val="bg1"/>
                </a:solidFill>
              </a:rPr>
              <a:t>Benefits to the manufacturer:</a:t>
            </a:r>
          </a:p>
          <a:p>
            <a:pPr>
              <a:spcBef>
                <a:spcPts val="0"/>
              </a:spcBef>
              <a:buFont typeface="Arial" panose="020B0604020202020204" pitchFamily="34" charset="0"/>
              <a:buChar char="•"/>
            </a:pPr>
            <a:r>
              <a:rPr lang="en-GB" sz="2400" dirty="0">
                <a:solidFill>
                  <a:schemeClr val="bg1"/>
                </a:solidFill>
              </a:rPr>
              <a:t>They do not need to assemble it</a:t>
            </a:r>
          </a:p>
          <a:p>
            <a:pPr>
              <a:spcBef>
                <a:spcPts val="0"/>
              </a:spcBef>
              <a:buFont typeface="Arial" panose="020B0604020202020204" pitchFamily="34" charset="0"/>
              <a:buChar char="•"/>
            </a:pPr>
            <a:r>
              <a:rPr lang="en-GB" sz="2400" dirty="0">
                <a:solidFill>
                  <a:schemeClr val="bg1"/>
                </a:solidFill>
              </a:rPr>
              <a:t>They can store more in the same space that assembled furniture would take up</a:t>
            </a:r>
          </a:p>
          <a:p>
            <a:pPr>
              <a:spcBef>
                <a:spcPts val="0"/>
              </a:spcBef>
              <a:buFont typeface="Arial" panose="020B0604020202020204" pitchFamily="34" charset="0"/>
              <a:buChar char="•"/>
            </a:pPr>
            <a:r>
              <a:rPr lang="en-GB" sz="2400" dirty="0">
                <a:solidFill>
                  <a:schemeClr val="bg1"/>
                </a:solidFill>
              </a:rPr>
              <a:t>Ease of transportation of large numbers</a:t>
            </a:r>
          </a:p>
          <a:p>
            <a:pPr marL="0" indent="0">
              <a:spcBef>
                <a:spcPts val="0"/>
              </a:spcBef>
              <a:buNone/>
            </a:pPr>
            <a:endParaRPr lang="en-GB" sz="2400" dirty="0">
              <a:solidFill>
                <a:schemeClr val="bg1"/>
              </a:solidFill>
            </a:endParaRPr>
          </a:p>
        </p:txBody>
      </p:sp>
    </p:spTree>
    <p:extLst>
      <p:ext uri="{BB962C8B-B14F-4D97-AF65-F5344CB8AC3E}">
        <p14:creationId xmlns:p14="http://schemas.microsoft.com/office/powerpoint/2010/main" val="15024177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2" cy="1499616"/>
          </a:xfrm>
        </p:spPr>
        <p:txBody>
          <a:bodyPr vert="horz" lIns="91440" tIns="45720" rIns="91440" bIns="45720" rtlCol="0">
            <a:normAutofit/>
          </a:bodyPr>
          <a:lstStyle/>
          <a:p>
            <a:r>
              <a:rPr lang="en-US" kern="1200" cap="all" spc="200" baseline="0">
                <a:latin typeface="+mj-lt"/>
                <a:ea typeface="+mj-ea"/>
                <a:cs typeface="+mj-cs"/>
              </a:rPr>
              <a:t>Knock down fittings</a:t>
            </a:r>
          </a:p>
        </p:txBody>
      </p:sp>
      <p:sp>
        <p:nvSpPr>
          <p:cNvPr id="2" name="Content Placeholder 1"/>
          <p:cNvSpPr>
            <a:spLocks noGrp="1"/>
          </p:cNvSpPr>
          <p:nvPr>
            <p:ph idx="1"/>
          </p:nvPr>
        </p:nvSpPr>
        <p:spPr>
          <a:xfrm>
            <a:off x="768096" y="2286000"/>
            <a:ext cx="4550113" cy="4023360"/>
          </a:xfrm>
        </p:spPr>
        <p:txBody>
          <a:bodyPr vert="horz" lIns="91440" tIns="45720" rIns="91440" bIns="45720" rtlCol="0">
            <a:normAutofit/>
          </a:bodyPr>
          <a:lstStyle/>
          <a:p>
            <a:pPr marL="0" indent="0">
              <a:spcBef>
                <a:spcPts val="0"/>
              </a:spcBef>
              <a:buNone/>
            </a:pPr>
            <a:r>
              <a:rPr lang="en-US" sz="1700" dirty="0"/>
              <a:t>Knock-down fittings are </a:t>
            </a:r>
            <a:r>
              <a:rPr lang="en-US" sz="1700" b="1" dirty="0"/>
              <a:t>joints that can be put together easily. </a:t>
            </a:r>
          </a:p>
          <a:p>
            <a:pPr marL="0" indent="0">
              <a:spcBef>
                <a:spcPts val="0"/>
              </a:spcBef>
              <a:buNone/>
            </a:pPr>
            <a:endParaRPr lang="en-US" sz="1700" dirty="0"/>
          </a:p>
          <a:p>
            <a:pPr marL="0" indent="0">
              <a:spcBef>
                <a:spcPts val="0"/>
              </a:spcBef>
              <a:buNone/>
            </a:pPr>
            <a:r>
              <a:rPr lang="en-US" sz="1700" dirty="0"/>
              <a:t>Normally people only need a screw driver, a drill, a mallet/hammer or other basic tools to put them together. </a:t>
            </a:r>
          </a:p>
          <a:p>
            <a:pPr marL="0" indent="0">
              <a:spcBef>
                <a:spcPts val="0"/>
              </a:spcBef>
              <a:buNone/>
            </a:pPr>
            <a:endParaRPr lang="en-US" sz="1700" dirty="0"/>
          </a:p>
          <a:p>
            <a:pPr marL="0" indent="0">
              <a:spcBef>
                <a:spcPts val="0"/>
              </a:spcBef>
              <a:buNone/>
            </a:pPr>
            <a:r>
              <a:rPr lang="en-US" sz="1700" dirty="0"/>
              <a:t>They are </a:t>
            </a:r>
            <a:r>
              <a:rPr lang="en-US" sz="1700" b="1" dirty="0"/>
              <a:t>temporary joints </a:t>
            </a:r>
            <a:r>
              <a:rPr lang="en-US" sz="1700" dirty="0"/>
              <a:t>although many are used permanently to join together items such as cabinets and other pieces of furniture that are purchased in a flat pack.</a:t>
            </a:r>
          </a:p>
          <a:p>
            <a:pPr marL="0" indent="0">
              <a:spcBef>
                <a:spcPts val="0"/>
              </a:spcBef>
              <a:buNone/>
            </a:pPr>
            <a:endParaRPr lang="en-US" sz="1700" dirty="0"/>
          </a:p>
          <a:p>
            <a:pPr marL="0" indent="0">
              <a:spcBef>
                <a:spcPts val="0"/>
              </a:spcBef>
              <a:buNone/>
            </a:pPr>
            <a:r>
              <a:rPr lang="en-US" sz="1700" dirty="0"/>
              <a:t>Common Knock down fittings are: </a:t>
            </a:r>
            <a:r>
              <a:rPr lang="en-US" sz="1700" i="1" dirty="0"/>
              <a:t>Plastic or wooden corner blocks, Cam lock fittings &amp; Scan fittings</a:t>
            </a:r>
          </a:p>
          <a:p>
            <a:pPr marL="0" indent="0">
              <a:spcBef>
                <a:spcPts val="0"/>
              </a:spcBef>
              <a:buNone/>
            </a:pPr>
            <a:endParaRPr lang="en-US" sz="1700" dirty="0"/>
          </a:p>
          <a:p>
            <a:pPr marL="0" indent="0">
              <a:spcBef>
                <a:spcPts val="0"/>
              </a:spcBef>
              <a:buNone/>
            </a:pPr>
            <a:endParaRPr lang="en-US" sz="1700" dirty="0"/>
          </a:p>
          <a:p>
            <a:pPr marL="0" indent="0">
              <a:spcBef>
                <a:spcPts val="0"/>
              </a:spcBef>
              <a:buNone/>
            </a:pPr>
            <a:endParaRPr lang="en-US" sz="1700" dirty="0"/>
          </a:p>
        </p:txBody>
      </p:sp>
      <p:pic>
        <p:nvPicPr>
          <p:cNvPr id="48132" name="Picture 4" descr="Flat Pack Furniture Trowbridge | Fitting New Furniture | Furniture ...">
            <a:extLst>
              <a:ext uri="{FF2B5EF4-FFF2-40B4-BE49-F238E27FC236}">
                <a16:creationId xmlns:a16="http://schemas.microsoft.com/office/drawing/2014/main" id="{1F9CF63E-207A-401B-B386-1CC243EAAC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652" r="23635"/>
          <a:stretch/>
        </p:blipFill>
        <p:spPr bwMode="auto">
          <a:xfrm>
            <a:off x="5664199" y="10"/>
            <a:ext cx="34798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3499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3323844" cy="1499616"/>
          </a:xfrm>
        </p:spPr>
        <p:txBody>
          <a:bodyPr vert="horz" lIns="91440" tIns="45720" rIns="91440" bIns="45720" rtlCol="0">
            <a:normAutofit/>
          </a:bodyPr>
          <a:lstStyle/>
          <a:p>
            <a:r>
              <a:rPr lang="en-US" kern="1200" cap="all" spc="200" baseline="0" dirty="0">
                <a:latin typeface="+mj-lt"/>
                <a:ea typeface="+mj-ea"/>
                <a:cs typeface="+mj-cs"/>
              </a:rPr>
              <a:t>Plastic corner block</a:t>
            </a:r>
          </a:p>
        </p:txBody>
      </p:sp>
      <p:sp>
        <p:nvSpPr>
          <p:cNvPr id="2" name="Content Placeholder 1"/>
          <p:cNvSpPr>
            <a:spLocks noGrp="1"/>
          </p:cNvSpPr>
          <p:nvPr>
            <p:ph idx="1"/>
          </p:nvPr>
        </p:nvSpPr>
        <p:spPr>
          <a:xfrm>
            <a:off x="768096" y="2286000"/>
            <a:ext cx="3322211" cy="3931920"/>
          </a:xfrm>
        </p:spPr>
        <p:txBody>
          <a:bodyPr vert="horz" lIns="91440" tIns="45720" rIns="91440" bIns="45720" rtlCol="0">
            <a:normAutofit/>
          </a:bodyPr>
          <a:lstStyle/>
          <a:p>
            <a:pPr marL="0" indent="0">
              <a:spcBef>
                <a:spcPts val="0"/>
              </a:spcBef>
              <a:buNone/>
            </a:pPr>
            <a:r>
              <a:rPr lang="en-US" dirty="0"/>
              <a:t>The corner block is pressed against the two pieces of material</a:t>
            </a:r>
          </a:p>
          <a:p>
            <a:pPr marL="0" indent="0">
              <a:spcBef>
                <a:spcPts val="0"/>
              </a:spcBef>
              <a:buNone/>
            </a:pPr>
            <a:endParaRPr lang="en-US" dirty="0"/>
          </a:p>
          <a:p>
            <a:pPr marL="0" indent="0">
              <a:spcBef>
                <a:spcPts val="0"/>
              </a:spcBef>
              <a:buNone/>
            </a:pPr>
            <a:r>
              <a:rPr lang="en-US" dirty="0"/>
              <a:t>Screws are used to fix the block into position. This type of joint is used to fit modern cabinets such as those found in a kitchen. It is a relatively strong joint and it has the advantage that it can be dismantled using a screwdriver.</a:t>
            </a:r>
          </a:p>
          <a:p>
            <a:pPr marL="0" indent="0">
              <a:spcBef>
                <a:spcPts val="0"/>
              </a:spcBef>
              <a:buNone/>
            </a:pPr>
            <a:endParaRPr lang="en-US" dirty="0"/>
          </a:p>
        </p:txBody>
      </p:sp>
      <p:grpSp>
        <p:nvGrpSpPr>
          <p:cNvPr id="6" name="Group 5">
            <a:extLst>
              <a:ext uri="{FF2B5EF4-FFF2-40B4-BE49-F238E27FC236}">
                <a16:creationId xmlns:a16="http://schemas.microsoft.com/office/drawing/2014/main" id="{5E0EE6E8-C437-4FB7-9464-698E4BAAD1F5}"/>
              </a:ext>
            </a:extLst>
          </p:cNvPr>
          <p:cNvGrpSpPr/>
          <p:nvPr/>
        </p:nvGrpSpPr>
        <p:grpSpPr>
          <a:xfrm>
            <a:off x="4572000" y="1625444"/>
            <a:ext cx="4091940" cy="3607112"/>
            <a:chOff x="4572000" y="1625444"/>
            <a:chExt cx="4091940" cy="3607112"/>
          </a:xfrm>
        </p:grpSpPr>
        <p:pic>
          <p:nvPicPr>
            <p:cNvPr id="5" name="Picture 2" descr="http://www.technologystudent.com/images2/kjnt1.gif">
              <a:extLst>
                <a:ext uri="{FF2B5EF4-FFF2-40B4-BE49-F238E27FC236}">
                  <a16:creationId xmlns:a16="http://schemas.microsoft.com/office/drawing/2014/main" id="{AD030DB8-523D-40C4-B683-AFFCDEB7ED6A}"/>
                </a:ext>
              </a:extLst>
            </p:cNvPr>
            <p:cNvPicPr>
              <a:picLocks noChangeAspect="1" noChangeArrowheads="1" noCrop="1"/>
            </p:cNvPicPr>
            <p:nvPr/>
          </p:nvPicPr>
          <p:blipFill>
            <a:blip r:embed="rId2" cstate="print"/>
            <a:stretch>
              <a:fillRect/>
            </a:stretch>
          </p:blipFill>
          <p:spPr bwMode="auto">
            <a:xfrm>
              <a:off x="4572000" y="1625444"/>
              <a:ext cx="4091940" cy="3607112"/>
            </a:xfrm>
            <a:prstGeom prst="rect">
              <a:avLst/>
            </a:prstGeom>
            <a:noFill/>
          </p:spPr>
        </p:pic>
        <p:sp>
          <p:nvSpPr>
            <p:cNvPr id="3" name="Rectangle 2">
              <a:extLst>
                <a:ext uri="{FF2B5EF4-FFF2-40B4-BE49-F238E27FC236}">
                  <a16:creationId xmlns:a16="http://schemas.microsoft.com/office/drawing/2014/main" id="{16094E1C-01E9-4350-9678-11BAE8EED53B}"/>
                </a:ext>
              </a:extLst>
            </p:cNvPr>
            <p:cNvSpPr/>
            <p:nvPr/>
          </p:nvSpPr>
          <p:spPr>
            <a:xfrm>
              <a:off x="5292080" y="4869160"/>
              <a:ext cx="864096" cy="216024"/>
            </a:xfrm>
            <a:prstGeom prst="rect">
              <a:avLst/>
            </a:prstGeom>
            <a:solidFill>
              <a:srgbClr val="CE6331"/>
            </a:solidFill>
            <a:ln>
              <a:solidFill>
                <a:srgbClr val="CE63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186791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3323844" cy="1499616"/>
          </a:xfrm>
        </p:spPr>
        <p:txBody>
          <a:bodyPr vert="horz" lIns="91440" tIns="45720" rIns="91440" bIns="45720" rtlCol="0">
            <a:normAutofit/>
          </a:bodyPr>
          <a:lstStyle/>
          <a:p>
            <a:r>
              <a:rPr lang="en-US" kern="1200" cap="all" spc="200" baseline="0" dirty="0">
                <a:latin typeface="+mj-lt"/>
                <a:ea typeface="+mj-ea"/>
                <a:cs typeface="+mj-cs"/>
              </a:rPr>
              <a:t>wooden corner block</a:t>
            </a:r>
          </a:p>
        </p:txBody>
      </p:sp>
      <p:sp>
        <p:nvSpPr>
          <p:cNvPr id="2" name="Content Placeholder 1"/>
          <p:cNvSpPr>
            <a:spLocks noGrp="1"/>
          </p:cNvSpPr>
          <p:nvPr>
            <p:ph idx="1"/>
          </p:nvPr>
        </p:nvSpPr>
        <p:spPr>
          <a:xfrm>
            <a:off x="768096" y="2286000"/>
            <a:ext cx="3322211" cy="3931920"/>
          </a:xfrm>
        </p:spPr>
        <p:txBody>
          <a:bodyPr vert="horz" lIns="91440" tIns="45720" rIns="91440" bIns="45720" rtlCol="0">
            <a:normAutofit/>
          </a:bodyPr>
          <a:lstStyle/>
          <a:p>
            <a:pPr marL="0" indent="0">
              <a:spcBef>
                <a:spcPts val="0"/>
              </a:spcBef>
              <a:buNone/>
            </a:pPr>
            <a:r>
              <a:rPr lang="en-US" dirty="0"/>
              <a:t>A piece of material such as pine can be drilled and screws can be passed through these holes. </a:t>
            </a:r>
          </a:p>
          <a:p>
            <a:pPr marL="0" indent="0">
              <a:spcBef>
                <a:spcPts val="0"/>
              </a:spcBef>
              <a:buNone/>
            </a:pPr>
            <a:r>
              <a:rPr lang="en-US" dirty="0"/>
              <a:t>This gives a cheap and effective knock-down joint. The screws are normally countersunk into the knock-down fitting.</a:t>
            </a:r>
          </a:p>
          <a:p>
            <a:pPr marL="0" indent="0">
              <a:spcBef>
                <a:spcPts val="0"/>
              </a:spcBef>
              <a:buNone/>
            </a:pPr>
            <a:endParaRPr lang="en-US" dirty="0"/>
          </a:p>
        </p:txBody>
      </p:sp>
      <p:grpSp>
        <p:nvGrpSpPr>
          <p:cNvPr id="3" name="Group 2">
            <a:extLst>
              <a:ext uri="{FF2B5EF4-FFF2-40B4-BE49-F238E27FC236}">
                <a16:creationId xmlns:a16="http://schemas.microsoft.com/office/drawing/2014/main" id="{AFB5C590-6EC4-45D0-B88C-062F5B87B7AC}"/>
              </a:ext>
            </a:extLst>
          </p:cNvPr>
          <p:cNvGrpSpPr/>
          <p:nvPr/>
        </p:nvGrpSpPr>
        <p:grpSpPr>
          <a:xfrm>
            <a:off x="4648200" y="1752600"/>
            <a:ext cx="4149212" cy="3657600"/>
            <a:chOff x="4648200" y="1752600"/>
            <a:chExt cx="4149212" cy="3657600"/>
          </a:xfrm>
        </p:grpSpPr>
        <p:pic>
          <p:nvPicPr>
            <p:cNvPr id="6" name="Picture 4" descr="http://www.technologystudent.com/images2/kjnt2.gif">
              <a:extLst>
                <a:ext uri="{FF2B5EF4-FFF2-40B4-BE49-F238E27FC236}">
                  <a16:creationId xmlns:a16="http://schemas.microsoft.com/office/drawing/2014/main" id="{C3F49923-8646-46C9-81DC-D07A80FA53F9}"/>
                </a:ext>
              </a:extLst>
            </p:cNvPr>
            <p:cNvPicPr>
              <a:picLocks noChangeAspect="1" noChangeArrowheads="1" noCrop="1"/>
            </p:cNvPicPr>
            <p:nvPr/>
          </p:nvPicPr>
          <p:blipFill>
            <a:blip r:embed="rId2" cstate="print"/>
            <a:srcRect/>
            <a:stretch>
              <a:fillRect/>
            </a:stretch>
          </p:blipFill>
          <p:spPr bwMode="auto">
            <a:xfrm>
              <a:off x="4648200" y="1752600"/>
              <a:ext cx="4149212" cy="3657600"/>
            </a:xfrm>
            <a:prstGeom prst="rect">
              <a:avLst/>
            </a:prstGeom>
            <a:noFill/>
          </p:spPr>
        </p:pic>
        <p:sp>
          <p:nvSpPr>
            <p:cNvPr id="7" name="Rectangle 6">
              <a:extLst>
                <a:ext uri="{FF2B5EF4-FFF2-40B4-BE49-F238E27FC236}">
                  <a16:creationId xmlns:a16="http://schemas.microsoft.com/office/drawing/2014/main" id="{D99B8234-7D02-47D5-A1AF-584B006F2E74}"/>
                </a:ext>
              </a:extLst>
            </p:cNvPr>
            <p:cNvSpPr/>
            <p:nvPr/>
          </p:nvSpPr>
          <p:spPr>
            <a:xfrm>
              <a:off x="5364088" y="5085184"/>
              <a:ext cx="864096" cy="216024"/>
            </a:xfrm>
            <a:prstGeom prst="rect">
              <a:avLst/>
            </a:prstGeom>
            <a:solidFill>
              <a:srgbClr val="CE6331"/>
            </a:solidFill>
            <a:ln>
              <a:solidFill>
                <a:srgbClr val="CE63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328985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3323844" cy="1499616"/>
          </a:xfrm>
        </p:spPr>
        <p:txBody>
          <a:bodyPr vert="horz" lIns="91440" tIns="45720" rIns="91440" bIns="45720" rtlCol="0">
            <a:normAutofit/>
          </a:bodyPr>
          <a:lstStyle/>
          <a:p>
            <a:r>
              <a:rPr lang="en-US" kern="1200" cap="all" spc="200" baseline="0" dirty="0">
                <a:latin typeface="+mj-lt"/>
                <a:ea typeface="+mj-ea"/>
                <a:cs typeface="+mj-cs"/>
              </a:rPr>
              <a:t>Cam lock fittings</a:t>
            </a:r>
          </a:p>
        </p:txBody>
      </p:sp>
      <p:sp>
        <p:nvSpPr>
          <p:cNvPr id="2" name="Content Placeholder 1"/>
          <p:cNvSpPr>
            <a:spLocks noGrp="1"/>
          </p:cNvSpPr>
          <p:nvPr>
            <p:ph idx="1"/>
          </p:nvPr>
        </p:nvSpPr>
        <p:spPr>
          <a:xfrm>
            <a:off x="768096" y="2286000"/>
            <a:ext cx="3322211" cy="3931920"/>
          </a:xfrm>
        </p:spPr>
        <p:txBody>
          <a:bodyPr vert="horz" lIns="91440" tIns="45720" rIns="91440" bIns="45720" rtlCol="0">
            <a:noAutofit/>
          </a:bodyPr>
          <a:lstStyle/>
          <a:p>
            <a:pPr marL="0" indent="0">
              <a:spcBef>
                <a:spcPts val="0"/>
              </a:spcBef>
              <a:buNone/>
            </a:pPr>
            <a:r>
              <a:rPr lang="en-US" dirty="0"/>
              <a:t>The disk fits into a recess in the first side of the cabinet. It rotates by inserting a screwdriver into the slot in its side. The shaft is screwed into the second side of the cabinet. </a:t>
            </a:r>
          </a:p>
          <a:p>
            <a:pPr marL="0" indent="0">
              <a:spcBef>
                <a:spcPts val="0"/>
              </a:spcBef>
              <a:buNone/>
            </a:pPr>
            <a:endParaRPr lang="en-US" dirty="0"/>
          </a:p>
          <a:p>
            <a:pPr marL="0" indent="0">
              <a:spcBef>
                <a:spcPts val="0"/>
              </a:spcBef>
              <a:buNone/>
            </a:pPr>
            <a:r>
              <a:rPr lang="en-US" dirty="0"/>
              <a:t>The collar of the shaft is passed through the hole in the second slot in the disk. When the disk rotates the shaft is locked in position. This keeps both sides of the cabinet locked together.</a:t>
            </a:r>
          </a:p>
          <a:p>
            <a:pPr marL="0" indent="0">
              <a:spcBef>
                <a:spcPts val="0"/>
              </a:spcBef>
              <a:buNone/>
            </a:pPr>
            <a:endParaRPr lang="en-US" dirty="0"/>
          </a:p>
        </p:txBody>
      </p:sp>
      <p:grpSp>
        <p:nvGrpSpPr>
          <p:cNvPr id="8" name="Group 7">
            <a:extLst>
              <a:ext uri="{FF2B5EF4-FFF2-40B4-BE49-F238E27FC236}">
                <a16:creationId xmlns:a16="http://schemas.microsoft.com/office/drawing/2014/main" id="{D7520780-EA31-497F-A363-DD4779A4FA2E}"/>
              </a:ext>
            </a:extLst>
          </p:cNvPr>
          <p:cNvGrpSpPr/>
          <p:nvPr/>
        </p:nvGrpSpPr>
        <p:grpSpPr>
          <a:xfrm>
            <a:off x="4529360" y="284511"/>
            <a:ext cx="3811574" cy="3600642"/>
            <a:chOff x="5076056" y="868629"/>
            <a:chExt cx="3091494" cy="2920411"/>
          </a:xfrm>
        </p:grpSpPr>
        <p:pic>
          <p:nvPicPr>
            <p:cNvPr id="5" name="Picture 2" descr="http://www.technologystudent.com/images2/camloc1.gif">
              <a:extLst>
                <a:ext uri="{FF2B5EF4-FFF2-40B4-BE49-F238E27FC236}">
                  <a16:creationId xmlns:a16="http://schemas.microsoft.com/office/drawing/2014/main" id="{2FD07E53-1864-49D3-A52E-74B3FAC5255B}"/>
                </a:ext>
              </a:extLst>
            </p:cNvPr>
            <p:cNvPicPr>
              <a:picLocks noChangeAspect="1" noChangeArrowheads="1" noCrop="1"/>
            </p:cNvPicPr>
            <p:nvPr/>
          </p:nvPicPr>
          <p:blipFill>
            <a:blip r:embed="rId2" cstate="print"/>
            <a:srcRect/>
            <a:stretch>
              <a:fillRect/>
            </a:stretch>
          </p:blipFill>
          <p:spPr bwMode="auto">
            <a:xfrm>
              <a:off x="5167450" y="868629"/>
              <a:ext cx="3000100" cy="2834742"/>
            </a:xfrm>
            <a:prstGeom prst="rect">
              <a:avLst/>
            </a:prstGeom>
            <a:noFill/>
          </p:spPr>
        </p:pic>
        <p:sp>
          <p:nvSpPr>
            <p:cNvPr id="3" name="Rectangle 2">
              <a:extLst>
                <a:ext uri="{FF2B5EF4-FFF2-40B4-BE49-F238E27FC236}">
                  <a16:creationId xmlns:a16="http://schemas.microsoft.com/office/drawing/2014/main" id="{0DDACF72-C530-4EFC-A863-4AAEB44ABD26}"/>
                </a:ext>
              </a:extLst>
            </p:cNvPr>
            <p:cNvSpPr/>
            <p:nvPr/>
          </p:nvSpPr>
          <p:spPr>
            <a:xfrm>
              <a:off x="5076056" y="3429000"/>
              <a:ext cx="93610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a:extLst>
              <a:ext uri="{FF2B5EF4-FFF2-40B4-BE49-F238E27FC236}">
                <a16:creationId xmlns:a16="http://schemas.microsoft.com/office/drawing/2014/main" id="{4D7A3E12-C586-4EDB-B6A2-1FD7AAAA896C}"/>
              </a:ext>
            </a:extLst>
          </p:cNvPr>
          <p:cNvGrpSpPr/>
          <p:nvPr/>
        </p:nvGrpSpPr>
        <p:grpSpPr>
          <a:xfrm>
            <a:off x="4953000" y="4260327"/>
            <a:ext cx="3429000" cy="2166336"/>
            <a:chOff x="4953000" y="4260327"/>
            <a:chExt cx="3429000" cy="2166336"/>
          </a:xfrm>
        </p:grpSpPr>
        <p:pic>
          <p:nvPicPr>
            <p:cNvPr id="7" name="Picture 6" descr="http://www.technologystudent.com/images2/camloc3.gif">
              <a:extLst>
                <a:ext uri="{FF2B5EF4-FFF2-40B4-BE49-F238E27FC236}">
                  <a16:creationId xmlns:a16="http://schemas.microsoft.com/office/drawing/2014/main" id="{ADC00F3F-3235-4A15-A12E-748F0B3A5B61}"/>
                </a:ext>
              </a:extLst>
            </p:cNvPr>
            <p:cNvPicPr>
              <a:picLocks noChangeAspect="1" noChangeArrowheads="1" noCrop="1"/>
            </p:cNvPicPr>
            <p:nvPr/>
          </p:nvPicPr>
          <p:blipFill>
            <a:blip r:embed="rId3" cstate="print"/>
            <a:srcRect/>
            <a:stretch>
              <a:fillRect/>
            </a:stretch>
          </p:blipFill>
          <p:spPr bwMode="auto">
            <a:xfrm>
              <a:off x="4953000" y="4260327"/>
              <a:ext cx="3429000" cy="2166336"/>
            </a:xfrm>
            <a:prstGeom prst="rect">
              <a:avLst/>
            </a:prstGeom>
            <a:noFill/>
          </p:spPr>
        </p:pic>
        <p:sp>
          <p:nvSpPr>
            <p:cNvPr id="9" name="Rectangle 8">
              <a:extLst>
                <a:ext uri="{FF2B5EF4-FFF2-40B4-BE49-F238E27FC236}">
                  <a16:creationId xmlns:a16="http://schemas.microsoft.com/office/drawing/2014/main" id="{A5333C20-C5A5-4389-AC81-49E674F9BB53}"/>
                </a:ext>
              </a:extLst>
            </p:cNvPr>
            <p:cNvSpPr/>
            <p:nvPr/>
          </p:nvSpPr>
          <p:spPr>
            <a:xfrm>
              <a:off x="5060999" y="4317123"/>
              <a:ext cx="576064" cy="216024"/>
            </a:xfrm>
            <a:prstGeom prst="rect">
              <a:avLst/>
            </a:prstGeom>
            <a:solidFill>
              <a:srgbClr val="FF9C31"/>
            </a:solidFill>
            <a:ln>
              <a:solidFill>
                <a:srgbClr val="FF9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542505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3323844" cy="1499616"/>
          </a:xfrm>
        </p:spPr>
        <p:txBody>
          <a:bodyPr vert="horz" lIns="91440" tIns="45720" rIns="91440" bIns="45720" rtlCol="0">
            <a:normAutofit/>
          </a:bodyPr>
          <a:lstStyle/>
          <a:p>
            <a:r>
              <a:rPr lang="en-US" kern="1200" cap="all" spc="200" baseline="0" dirty="0">
                <a:latin typeface="+mj-lt"/>
                <a:ea typeface="+mj-ea"/>
                <a:cs typeface="+mj-cs"/>
              </a:rPr>
              <a:t>Scan fittings</a:t>
            </a:r>
          </a:p>
        </p:txBody>
      </p:sp>
      <p:sp>
        <p:nvSpPr>
          <p:cNvPr id="2" name="Content Placeholder 1"/>
          <p:cNvSpPr>
            <a:spLocks noGrp="1"/>
          </p:cNvSpPr>
          <p:nvPr>
            <p:ph idx="1"/>
          </p:nvPr>
        </p:nvSpPr>
        <p:spPr>
          <a:xfrm>
            <a:off x="768096" y="2286000"/>
            <a:ext cx="3322211" cy="3931920"/>
          </a:xfrm>
        </p:spPr>
        <p:txBody>
          <a:bodyPr vert="horz" lIns="91440" tIns="45720" rIns="91440" bIns="45720" rtlCol="0">
            <a:normAutofit/>
          </a:bodyPr>
          <a:lstStyle/>
          <a:p>
            <a:pPr marL="0" indent="0">
              <a:spcBef>
                <a:spcPts val="0"/>
              </a:spcBef>
              <a:buNone/>
            </a:pPr>
            <a:r>
              <a:rPr lang="en-US" dirty="0"/>
              <a:t>These are strong enough to be either permanent or temporary joints. The cylinder is inserted into the first side of a cabinet in a pre-drilled hole. </a:t>
            </a:r>
          </a:p>
          <a:p>
            <a:pPr marL="0" indent="0">
              <a:spcBef>
                <a:spcPts val="0"/>
              </a:spcBef>
              <a:buNone/>
            </a:pPr>
            <a:endParaRPr lang="en-US" dirty="0"/>
          </a:p>
          <a:p>
            <a:pPr marL="0" indent="0">
              <a:spcBef>
                <a:spcPts val="0"/>
              </a:spcBef>
              <a:buNone/>
            </a:pPr>
            <a:r>
              <a:rPr lang="en-US" dirty="0"/>
              <a:t>The screw is then pushed through the hole in the second side until it meets the cylinder. </a:t>
            </a:r>
            <a:endParaRPr lang="en-US" dirty="0" smtClean="0"/>
          </a:p>
          <a:p>
            <a:pPr marL="0" indent="0">
              <a:spcBef>
                <a:spcPts val="0"/>
              </a:spcBef>
              <a:buNone/>
            </a:pPr>
            <a:endParaRPr lang="en-US" dirty="0" smtClean="0"/>
          </a:p>
          <a:p>
            <a:pPr marL="0" indent="0">
              <a:spcBef>
                <a:spcPts val="0"/>
              </a:spcBef>
              <a:buNone/>
            </a:pPr>
            <a:r>
              <a:rPr lang="en-US" dirty="0" smtClean="0"/>
              <a:t>It </a:t>
            </a:r>
            <a:r>
              <a:rPr lang="en-US" dirty="0"/>
              <a:t>can then be tightened with a screw driver until both sides of the cabinet pull together.</a:t>
            </a:r>
          </a:p>
          <a:p>
            <a:pPr marL="0" indent="0">
              <a:spcBef>
                <a:spcPts val="0"/>
              </a:spcBef>
              <a:buNone/>
            </a:pPr>
            <a:endParaRPr lang="en-US" dirty="0"/>
          </a:p>
          <a:p>
            <a:pPr marL="0" indent="0">
              <a:spcBef>
                <a:spcPts val="0"/>
              </a:spcBef>
              <a:buNone/>
            </a:pPr>
            <a:endParaRPr lang="en-US" dirty="0"/>
          </a:p>
        </p:txBody>
      </p:sp>
      <p:grpSp>
        <p:nvGrpSpPr>
          <p:cNvPr id="12" name="Group 11">
            <a:extLst>
              <a:ext uri="{FF2B5EF4-FFF2-40B4-BE49-F238E27FC236}">
                <a16:creationId xmlns:a16="http://schemas.microsoft.com/office/drawing/2014/main" id="{D13B5238-5916-4F87-AAE5-D078D0F762B2}"/>
              </a:ext>
            </a:extLst>
          </p:cNvPr>
          <p:cNvGrpSpPr/>
          <p:nvPr/>
        </p:nvGrpSpPr>
        <p:grpSpPr>
          <a:xfrm>
            <a:off x="4489704" y="1844824"/>
            <a:ext cx="3886200" cy="4104456"/>
            <a:chOff x="4489704" y="1844824"/>
            <a:chExt cx="3886200" cy="4104456"/>
          </a:xfrm>
        </p:grpSpPr>
        <p:pic>
          <p:nvPicPr>
            <p:cNvPr id="11" name="Picture 2" descr="http://www.technologystudent.com/images2/scanfit1.gif">
              <a:extLst>
                <a:ext uri="{FF2B5EF4-FFF2-40B4-BE49-F238E27FC236}">
                  <a16:creationId xmlns:a16="http://schemas.microsoft.com/office/drawing/2014/main" id="{A6372544-53EA-43F0-A5CA-DD20E61AA0C8}"/>
                </a:ext>
              </a:extLst>
            </p:cNvPr>
            <p:cNvPicPr>
              <a:picLocks noChangeAspect="1" noChangeArrowheads="1" noCrop="1"/>
            </p:cNvPicPr>
            <p:nvPr/>
          </p:nvPicPr>
          <p:blipFill>
            <a:blip r:embed="rId2" cstate="print"/>
            <a:srcRect/>
            <a:stretch>
              <a:fillRect/>
            </a:stretch>
          </p:blipFill>
          <p:spPr bwMode="auto">
            <a:xfrm>
              <a:off x="4489704" y="1844824"/>
              <a:ext cx="3886200" cy="3943988"/>
            </a:xfrm>
            <a:prstGeom prst="rect">
              <a:avLst/>
            </a:prstGeom>
            <a:noFill/>
          </p:spPr>
        </p:pic>
        <p:sp>
          <p:nvSpPr>
            <p:cNvPr id="6" name="Rectangle 5">
              <a:extLst>
                <a:ext uri="{FF2B5EF4-FFF2-40B4-BE49-F238E27FC236}">
                  <a16:creationId xmlns:a16="http://schemas.microsoft.com/office/drawing/2014/main" id="{452F124F-B04C-4919-A6C6-6B4CB70CFA52}"/>
                </a:ext>
              </a:extLst>
            </p:cNvPr>
            <p:cNvSpPr/>
            <p:nvPr/>
          </p:nvSpPr>
          <p:spPr>
            <a:xfrm>
              <a:off x="7236296" y="5517232"/>
              <a:ext cx="1008112"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04745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ickes Torus Pine Architrave - 19mm x 69mm x 2.1m Pack of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3267" y="2930549"/>
            <a:ext cx="1495896" cy="149589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E2B9AEA5-52CB-49A6-AF8A-33502F291B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0" y="804333"/>
            <a:ext cx="3267517" cy="5249334"/>
          </a:xfrm>
        </p:spPr>
        <p:txBody>
          <a:bodyPr>
            <a:normAutofit/>
          </a:bodyPr>
          <a:lstStyle/>
          <a:p>
            <a:pPr algn="r"/>
            <a:r>
              <a:rPr lang="en-GB" sz="4800" dirty="0" smtClean="0">
                <a:solidFill>
                  <a:srgbClr val="FFFFFF"/>
                </a:solidFill>
              </a:rPr>
              <a:t>Natural and manufactured woods</a:t>
            </a:r>
            <a:endParaRPr lang="en-GB" sz="4800" dirty="0">
              <a:solidFill>
                <a:srgbClr val="FFFFFF"/>
              </a:solidFill>
            </a:endParaRPr>
          </a:p>
        </p:txBody>
      </p:sp>
      <p:pic>
        <p:nvPicPr>
          <p:cNvPr id="10" name="Picture 9" descr="vene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5400000">
            <a:off x="7518031" y="5210435"/>
            <a:ext cx="1971900" cy="15315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3690906" y="332656"/>
            <a:ext cx="5201573" cy="7089164"/>
          </a:xfrm>
        </p:spPr>
        <p:txBody>
          <a:bodyPr anchor="ctr">
            <a:noAutofit/>
          </a:bodyPr>
          <a:lstStyle/>
          <a:p>
            <a:pPr marL="342900" lvl="0" indent="-342900" fontAlgn="base">
              <a:lnSpc>
                <a:spcPct val="100000"/>
              </a:lnSpc>
              <a:spcBef>
                <a:spcPts val="0"/>
              </a:spcBef>
              <a:spcAft>
                <a:spcPts val="0"/>
              </a:spcAft>
              <a:buClrTx/>
              <a:buSzTx/>
              <a:buFont typeface="Arial" charset="0"/>
              <a:buChar char="•"/>
              <a:defRPr/>
            </a:pPr>
            <a:r>
              <a:rPr lang="en-US" dirty="0"/>
              <a:t>Natural timber is generally sold as planks or boards. These planks can be planed (smooth) or un-planed (rough).</a:t>
            </a:r>
          </a:p>
          <a:p>
            <a:pPr marL="742950" lvl="1" indent="-285750" fontAlgn="base">
              <a:lnSpc>
                <a:spcPct val="100000"/>
              </a:lnSpc>
              <a:spcBef>
                <a:spcPts val="0"/>
              </a:spcBef>
              <a:spcAft>
                <a:spcPts val="0"/>
              </a:spcAft>
              <a:buClrTx/>
              <a:buFont typeface="Arial" charset="0"/>
              <a:buChar char="–"/>
              <a:defRPr/>
            </a:pPr>
            <a:r>
              <a:rPr lang="en-US" sz="2000" dirty="0"/>
              <a:t>Natural timber also comes in;</a:t>
            </a:r>
          </a:p>
          <a:p>
            <a:pPr marL="1143000" lvl="2" indent="-228600" fontAlgn="base">
              <a:lnSpc>
                <a:spcPct val="100000"/>
              </a:lnSpc>
              <a:spcBef>
                <a:spcPts val="0"/>
              </a:spcBef>
              <a:spcAft>
                <a:spcPts val="0"/>
              </a:spcAft>
              <a:buClrTx/>
              <a:buFont typeface="Arial" charset="0"/>
              <a:buChar char="•"/>
              <a:defRPr/>
            </a:pPr>
            <a:r>
              <a:rPr lang="en-US" sz="2000" i="1" dirty="0"/>
              <a:t>Strips</a:t>
            </a:r>
          </a:p>
          <a:p>
            <a:pPr marL="1143000" lvl="2" indent="-228600" fontAlgn="base">
              <a:lnSpc>
                <a:spcPct val="100000"/>
              </a:lnSpc>
              <a:spcBef>
                <a:spcPts val="0"/>
              </a:spcBef>
              <a:spcAft>
                <a:spcPts val="0"/>
              </a:spcAft>
              <a:buClrTx/>
              <a:buFont typeface="Arial" charset="0"/>
              <a:buChar char="•"/>
              <a:defRPr/>
            </a:pPr>
            <a:r>
              <a:rPr lang="en-US" sz="2000" i="1" dirty="0"/>
              <a:t>Squares</a:t>
            </a:r>
          </a:p>
          <a:p>
            <a:pPr marL="1143000" lvl="2" indent="-228600" fontAlgn="base">
              <a:lnSpc>
                <a:spcPct val="100000"/>
              </a:lnSpc>
              <a:spcBef>
                <a:spcPts val="0"/>
              </a:spcBef>
              <a:spcAft>
                <a:spcPts val="0"/>
              </a:spcAft>
              <a:buClrTx/>
              <a:buFont typeface="Arial" charset="0"/>
              <a:buChar char="•"/>
              <a:defRPr/>
            </a:pPr>
            <a:r>
              <a:rPr lang="en-US" sz="2000" i="1" dirty="0"/>
              <a:t>A variety of specialist </a:t>
            </a:r>
            <a:r>
              <a:rPr lang="en-US" sz="2000" i="1" dirty="0" err="1"/>
              <a:t>mouldings</a:t>
            </a:r>
            <a:r>
              <a:rPr lang="en-US" sz="2000" i="1" dirty="0"/>
              <a:t>.</a:t>
            </a:r>
          </a:p>
          <a:p>
            <a:pPr marL="342900" lvl="0" indent="-342900" fontAlgn="base">
              <a:lnSpc>
                <a:spcPct val="100000"/>
              </a:lnSpc>
              <a:spcBef>
                <a:spcPts val="0"/>
              </a:spcBef>
              <a:spcAft>
                <a:spcPts val="0"/>
              </a:spcAft>
              <a:buClrTx/>
              <a:buSzTx/>
              <a:buFont typeface="Arial" charset="0"/>
              <a:buChar char="•"/>
              <a:defRPr/>
            </a:pPr>
            <a:r>
              <a:rPr lang="en-US" dirty="0"/>
              <a:t>Manufactured Boards are usually only available in large flat sheets.</a:t>
            </a:r>
          </a:p>
          <a:p>
            <a:pPr marL="742950" lvl="1" indent="-285750" fontAlgn="base">
              <a:lnSpc>
                <a:spcPct val="100000"/>
              </a:lnSpc>
              <a:spcBef>
                <a:spcPts val="0"/>
              </a:spcBef>
              <a:spcAft>
                <a:spcPts val="0"/>
              </a:spcAft>
              <a:buClrTx/>
              <a:buFont typeface="Arial" charset="0"/>
              <a:buChar char="–"/>
              <a:defRPr/>
            </a:pPr>
            <a:r>
              <a:rPr lang="en-US" sz="2000" i="1" dirty="0"/>
              <a:t>Strong</a:t>
            </a:r>
          </a:p>
          <a:p>
            <a:pPr marL="742950" lvl="1" indent="-285750" fontAlgn="base">
              <a:lnSpc>
                <a:spcPct val="100000"/>
              </a:lnSpc>
              <a:spcBef>
                <a:spcPts val="0"/>
              </a:spcBef>
              <a:spcAft>
                <a:spcPts val="0"/>
              </a:spcAft>
              <a:buClrTx/>
              <a:buFont typeface="Arial" charset="0"/>
              <a:buChar char="–"/>
              <a:defRPr/>
            </a:pPr>
            <a:r>
              <a:rPr lang="en-US" sz="2000" i="1" dirty="0"/>
              <a:t>Stable</a:t>
            </a:r>
          </a:p>
          <a:p>
            <a:pPr marL="742950" lvl="1" indent="-285750" fontAlgn="base">
              <a:lnSpc>
                <a:spcPct val="100000"/>
              </a:lnSpc>
              <a:spcBef>
                <a:spcPts val="0"/>
              </a:spcBef>
              <a:spcAft>
                <a:spcPts val="0"/>
              </a:spcAft>
              <a:buClrTx/>
              <a:buFont typeface="Arial" charset="0"/>
              <a:buChar char="–"/>
              <a:defRPr/>
            </a:pPr>
            <a:r>
              <a:rPr lang="en-US" sz="2000" i="1" dirty="0"/>
              <a:t>Economical. </a:t>
            </a:r>
          </a:p>
          <a:p>
            <a:pPr marL="742950" lvl="1" indent="-285750" fontAlgn="base">
              <a:lnSpc>
                <a:spcPct val="100000"/>
              </a:lnSpc>
              <a:spcBef>
                <a:spcPts val="0"/>
              </a:spcBef>
              <a:spcAft>
                <a:spcPts val="0"/>
              </a:spcAft>
              <a:buClrTx/>
              <a:buFont typeface="Arial" charset="0"/>
              <a:buChar char="–"/>
              <a:defRPr/>
            </a:pPr>
            <a:r>
              <a:rPr lang="en-US" sz="2000" i="1" dirty="0"/>
              <a:t>Suited to the mass production of e.g. furniture </a:t>
            </a:r>
          </a:p>
          <a:p>
            <a:pPr marL="742950" lvl="1" indent="-285750" fontAlgn="base">
              <a:lnSpc>
                <a:spcPct val="100000"/>
              </a:lnSpc>
              <a:spcBef>
                <a:spcPts val="0"/>
              </a:spcBef>
              <a:spcAft>
                <a:spcPts val="0"/>
              </a:spcAft>
              <a:buClrTx/>
              <a:buFont typeface="Arial" charset="0"/>
              <a:buChar char="–"/>
              <a:defRPr/>
            </a:pPr>
            <a:r>
              <a:rPr lang="en-US" sz="2000" i="1" dirty="0"/>
              <a:t>Cheap</a:t>
            </a:r>
          </a:p>
          <a:p>
            <a:pPr marL="742950" lvl="1" indent="-285750" fontAlgn="base">
              <a:lnSpc>
                <a:spcPct val="100000"/>
              </a:lnSpc>
              <a:spcBef>
                <a:spcPts val="0"/>
              </a:spcBef>
              <a:spcAft>
                <a:spcPts val="0"/>
              </a:spcAft>
              <a:buClrTx/>
              <a:buFont typeface="Arial" charset="0"/>
              <a:buChar char="–"/>
              <a:defRPr/>
            </a:pPr>
            <a:r>
              <a:rPr lang="en-US" sz="2000" i="1" dirty="0"/>
              <a:t>Come in large widths. </a:t>
            </a:r>
          </a:p>
          <a:p>
            <a:pPr marL="742950" lvl="1" indent="-285750" fontAlgn="base">
              <a:lnSpc>
                <a:spcPct val="100000"/>
              </a:lnSpc>
              <a:spcBef>
                <a:spcPts val="0"/>
              </a:spcBef>
              <a:spcAft>
                <a:spcPts val="0"/>
              </a:spcAft>
              <a:buClrTx/>
              <a:buFont typeface="Arial" charset="0"/>
              <a:buChar char="–"/>
              <a:defRPr/>
            </a:pPr>
            <a:r>
              <a:rPr lang="en-US" sz="2000" i="1" dirty="0"/>
              <a:t>Ecologically they can be seen as being beneficial as they use the waste products from the sawmill to make up particle and </a:t>
            </a:r>
            <a:r>
              <a:rPr lang="en-US" sz="2000" i="1" dirty="0" err="1"/>
              <a:t>fibreboard</a:t>
            </a:r>
            <a:r>
              <a:rPr lang="en-US" sz="2000" i="1" dirty="0"/>
              <a:t>.</a:t>
            </a:r>
            <a:endParaRPr lang="en-GB" sz="2000" i="1" dirty="0"/>
          </a:p>
          <a:p>
            <a:pPr marL="0" lvl="0" indent="0" fontAlgn="base">
              <a:lnSpc>
                <a:spcPct val="100000"/>
              </a:lnSpc>
              <a:spcBef>
                <a:spcPct val="50000"/>
              </a:spcBef>
              <a:spcAft>
                <a:spcPts val="800"/>
              </a:spcAft>
              <a:buClrTx/>
              <a:buSzTx/>
              <a:buNone/>
              <a:defRPr/>
            </a:pPr>
            <a:endParaRPr lang="en-GB" u="sng" dirty="0"/>
          </a:p>
          <a:p>
            <a:pPr lvl="1">
              <a:buFont typeface="Arial" panose="020B0604020202020204" pitchFamily="34" charset="0"/>
              <a:buChar char="•"/>
            </a:pPr>
            <a:endParaRPr lang="en-GB" sz="2000" dirty="0"/>
          </a:p>
        </p:txBody>
      </p:sp>
      <p:pic>
        <p:nvPicPr>
          <p:cNvPr id="9" name="Picture 7" descr="plank_examp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7" y="4769816"/>
            <a:ext cx="3568932" cy="21875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39426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0" y="804333"/>
            <a:ext cx="3267517" cy="5249334"/>
          </a:xfrm>
        </p:spPr>
        <p:txBody>
          <a:bodyPr>
            <a:normAutofit/>
          </a:bodyPr>
          <a:lstStyle/>
          <a:p>
            <a:pPr algn="r"/>
            <a:r>
              <a:rPr lang="en-GB" sz="4800" dirty="0" smtClean="0">
                <a:solidFill>
                  <a:srgbClr val="FFFFFF"/>
                </a:solidFill>
              </a:rPr>
              <a:t>Manufactured boards-examples</a:t>
            </a:r>
            <a:endParaRPr lang="en-GB" sz="4800" dirty="0">
              <a:solidFill>
                <a:srgbClr val="FFFFFF"/>
              </a:solidFill>
            </a:endParaRPr>
          </a:p>
        </p:txBody>
      </p:sp>
      <p:sp>
        <p:nvSpPr>
          <p:cNvPr id="2" name="Content Placeholder 1"/>
          <p:cNvSpPr>
            <a:spLocks noGrp="1"/>
          </p:cNvSpPr>
          <p:nvPr>
            <p:ph idx="1"/>
          </p:nvPr>
        </p:nvSpPr>
        <p:spPr>
          <a:xfrm>
            <a:off x="3690906" y="0"/>
            <a:ext cx="5201573" cy="7605464"/>
          </a:xfrm>
        </p:spPr>
        <p:txBody>
          <a:bodyPr anchor="ctr">
            <a:normAutofit/>
          </a:bodyPr>
          <a:lstStyle/>
          <a:p>
            <a:pPr marL="0" lvl="0" indent="0" fontAlgn="base">
              <a:lnSpc>
                <a:spcPct val="100000"/>
              </a:lnSpc>
              <a:spcBef>
                <a:spcPts val="0"/>
              </a:spcBef>
              <a:spcAft>
                <a:spcPts val="0"/>
              </a:spcAft>
              <a:buClrTx/>
              <a:buSzTx/>
              <a:buNone/>
              <a:defRPr/>
            </a:pPr>
            <a:endParaRPr lang="en-US" sz="2000" i="1" dirty="0" smtClean="0">
              <a:solidFill>
                <a:srgbClr val="FF0000"/>
              </a:solidFill>
              <a:latin typeface="Calibri"/>
            </a:endParaRPr>
          </a:p>
          <a:p>
            <a:pPr marL="0" lvl="0" indent="0" fontAlgn="base">
              <a:lnSpc>
                <a:spcPct val="100000"/>
              </a:lnSpc>
              <a:spcBef>
                <a:spcPts val="0"/>
              </a:spcBef>
              <a:spcAft>
                <a:spcPts val="0"/>
              </a:spcAft>
              <a:buClrTx/>
              <a:buSzTx/>
              <a:buNone/>
              <a:defRPr/>
            </a:pPr>
            <a:endParaRPr lang="en-US" sz="2000" i="1" dirty="0" smtClean="0">
              <a:solidFill>
                <a:srgbClr val="FF0000"/>
              </a:solidFill>
              <a:latin typeface="Calibri"/>
            </a:endParaRPr>
          </a:p>
          <a:p>
            <a:pPr marL="128016" lvl="1" indent="0">
              <a:buNone/>
            </a:pPr>
            <a:endParaRPr lang="en-GB" sz="2400" dirty="0"/>
          </a:p>
        </p:txBody>
      </p:sp>
      <p:sp>
        <p:nvSpPr>
          <p:cNvPr id="3" name="Rectangle 2"/>
          <p:cNvSpPr/>
          <p:nvPr/>
        </p:nvSpPr>
        <p:spPr>
          <a:xfrm>
            <a:off x="3690904" y="718819"/>
            <a:ext cx="5201574" cy="6463308"/>
          </a:xfrm>
          <a:prstGeom prst="rect">
            <a:avLst/>
          </a:prstGeom>
        </p:spPr>
        <p:txBody>
          <a:bodyPr wrap="square" numCol="3">
            <a:spAutoFit/>
          </a:bodyPr>
          <a:lstStyle/>
          <a:p>
            <a:pPr>
              <a:defRPr/>
            </a:pPr>
            <a:r>
              <a:rPr lang="en-GB" b="1" u="sng" dirty="0" smtClean="0"/>
              <a:t>Hardwoods</a:t>
            </a:r>
          </a:p>
          <a:p>
            <a:pPr>
              <a:defRPr/>
            </a:pPr>
            <a:endParaRPr lang="en-GB" b="1" u="sng" dirty="0"/>
          </a:p>
          <a:p>
            <a:pPr>
              <a:defRPr/>
            </a:pPr>
            <a:r>
              <a:rPr lang="en-GB" dirty="0" smtClean="0"/>
              <a:t>Beech</a:t>
            </a:r>
            <a:endParaRPr lang="en-GB" dirty="0"/>
          </a:p>
          <a:p>
            <a:pPr>
              <a:defRPr/>
            </a:pPr>
            <a:endParaRPr lang="en-GB" dirty="0" smtClean="0"/>
          </a:p>
          <a:p>
            <a:pPr>
              <a:defRPr/>
            </a:pPr>
            <a:r>
              <a:rPr lang="en-GB" dirty="0" smtClean="0"/>
              <a:t>Elm</a:t>
            </a:r>
            <a:endParaRPr lang="en-GB" dirty="0"/>
          </a:p>
          <a:p>
            <a:pPr>
              <a:defRPr/>
            </a:pPr>
            <a:endParaRPr lang="en-GB" dirty="0" smtClean="0"/>
          </a:p>
          <a:p>
            <a:pPr>
              <a:defRPr/>
            </a:pPr>
            <a:r>
              <a:rPr lang="en-GB" dirty="0" smtClean="0"/>
              <a:t>Oak</a:t>
            </a:r>
            <a:endParaRPr lang="en-GB" dirty="0"/>
          </a:p>
          <a:p>
            <a:pPr>
              <a:defRPr/>
            </a:pPr>
            <a:endParaRPr lang="en-GB" dirty="0" smtClean="0"/>
          </a:p>
          <a:p>
            <a:pPr>
              <a:defRPr/>
            </a:pPr>
            <a:r>
              <a:rPr lang="en-GB" dirty="0" smtClean="0"/>
              <a:t>Ash</a:t>
            </a:r>
            <a:endParaRPr lang="en-GB" dirty="0"/>
          </a:p>
          <a:p>
            <a:pPr>
              <a:defRPr/>
            </a:pPr>
            <a:endParaRPr lang="en-GB" dirty="0" smtClean="0"/>
          </a:p>
          <a:p>
            <a:pPr>
              <a:defRPr/>
            </a:pPr>
            <a:r>
              <a:rPr lang="en-GB" dirty="0" smtClean="0"/>
              <a:t>Mahogany</a:t>
            </a:r>
            <a:endParaRPr lang="en-GB" dirty="0"/>
          </a:p>
          <a:p>
            <a:pPr>
              <a:defRPr/>
            </a:pPr>
            <a:endParaRPr lang="en-GB" dirty="0" smtClean="0"/>
          </a:p>
          <a:p>
            <a:pPr>
              <a:defRPr/>
            </a:pPr>
            <a:r>
              <a:rPr lang="en-GB" dirty="0" err="1" smtClean="0"/>
              <a:t>Obeche</a:t>
            </a:r>
            <a:endParaRPr lang="en-GB" dirty="0"/>
          </a:p>
          <a:p>
            <a:pPr>
              <a:defRPr/>
            </a:pPr>
            <a:endParaRPr lang="en-GB" dirty="0" smtClean="0"/>
          </a:p>
          <a:p>
            <a:pPr>
              <a:defRPr/>
            </a:pPr>
            <a:r>
              <a:rPr lang="en-GB" dirty="0" smtClean="0"/>
              <a:t>Balsa</a:t>
            </a:r>
          </a:p>
          <a:p>
            <a:pPr>
              <a:defRPr/>
            </a:pPr>
            <a:endParaRPr lang="en-GB" dirty="0"/>
          </a:p>
          <a:p>
            <a:pPr>
              <a:defRPr/>
            </a:pPr>
            <a:endParaRPr lang="en-GB" b="1" u="sng" dirty="0" smtClean="0"/>
          </a:p>
          <a:p>
            <a:pPr>
              <a:defRPr/>
            </a:pPr>
            <a:endParaRPr lang="en-GB" b="1" u="sng" dirty="0"/>
          </a:p>
          <a:p>
            <a:pPr>
              <a:defRPr/>
            </a:pPr>
            <a:endParaRPr lang="en-GB" b="1" u="sng" dirty="0" smtClean="0"/>
          </a:p>
          <a:p>
            <a:pPr>
              <a:defRPr/>
            </a:pPr>
            <a:endParaRPr lang="en-GB" b="1" u="sng" dirty="0"/>
          </a:p>
          <a:p>
            <a:pPr>
              <a:defRPr/>
            </a:pPr>
            <a:endParaRPr lang="en-GB" b="1" u="sng" dirty="0" smtClean="0"/>
          </a:p>
          <a:p>
            <a:pPr>
              <a:defRPr/>
            </a:pPr>
            <a:endParaRPr lang="en-GB" b="1" u="sng" dirty="0"/>
          </a:p>
          <a:p>
            <a:pPr>
              <a:defRPr/>
            </a:pPr>
            <a:endParaRPr lang="en-GB" b="1" u="sng" dirty="0" smtClean="0"/>
          </a:p>
          <a:p>
            <a:pPr>
              <a:defRPr/>
            </a:pPr>
            <a:r>
              <a:rPr lang="en-GB" b="1" u="sng" dirty="0" smtClean="0"/>
              <a:t>Softwoods</a:t>
            </a:r>
          </a:p>
          <a:p>
            <a:pPr>
              <a:defRPr/>
            </a:pPr>
            <a:endParaRPr lang="en-GB" b="1" u="sng" dirty="0"/>
          </a:p>
          <a:p>
            <a:pPr>
              <a:defRPr/>
            </a:pPr>
            <a:r>
              <a:rPr lang="en-GB" dirty="0" smtClean="0"/>
              <a:t>Scots </a:t>
            </a:r>
            <a:r>
              <a:rPr lang="en-GB" dirty="0"/>
              <a:t>Pine</a:t>
            </a:r>
          </a:p>
          <a:p>
            <a:pPr>
              <a:defRPr/>
            </a:pPr>
            <a:endParaRPr lang="en-GB" dirty="0" smtClean="0"/>
          </a:p>
          <a:p>
            <a:pPr>
              <a:defRPr/>
            </a:pPr>
            <a:r>
              <a:rPr lang="en-GB" dirty="0" smtClean="0"/>
              <a:t>Western </a:t>
            </a:r>
            <a:r>
              <a:rPr lang="en-GB" dirty="0"/>
              <a:t>Red </a:t>
            </a:r>
            <a:endParaRPr lang="en-GB" dirty="0" smtClean="0"/>
          </a:p>
          <a:p>
            <a:pPr>
              <a:defRPr/>
            </a:pPr>
            <a:r>
              <a:rPr lang="en-GB" dirty="0" smtClean="0"/>
              <a:t>Cedar</a:t>
            </a:r>
            <a:endParaRPr lang="en-GB" dirty="0"/>
          </a:p>
          <a:p>
            <a:pPr>
              <a:defRPr/>
            </a:pPr>
            <a:endParaRPr lang="en-GB" dirty="0" smtClean="0"/>
          </a:p>
          <a:p>
            <a:pPr>
              <a:defRPr/>
            </a:pPr>
            <a:r>
              <a:rPr lang="en-GB" dirty="0" smtClean="0"/>
              <a:t>Parana </a:t>
            </a:r>
            <a:r>
              <a:rPr lang="en-GB" dirty="0"/>
              <a:t>Pine</a:t>
            </a:r>
          </a:p>
          <a:p>
            <a:pPr>
              <a:defRPr/>
            </a:pPr>
            <a:endParaRPr lang="en-GB" dirty="0" smtClean="0"/>
          </a:p>
          <a:p>
            <a:pPr>
              <a:defRPr/>
            </a:pPr>
            <a:r>
              <a:rPr lang="en-GB" dirty="0" smtClean="0"/>
              <a:t>Spruce</a:t>
            </a:r>
            <a:endParaRPr lang="en-GB" dirty="0"/>
          </a:p>
          <a:p>
            <a:pPr>
              <a:defRPr/>
            </a:pPr>
            <a:endParaRPr lang="en-GB" dirty="0"/>
          </a:p>
          <a:p>
            <a:pPr>
              <a:defRPr/>
            </a:pPr>
            <a:endParaRPr lang="en-GB" b="1" u="sng" dirty="0" smtClean="0"/>
          </a:p>
          <a:p>
            <a:pPr>
              <a:defRPr/>
            </a:pPr>
            <a:endParaRPr lang="en-GB" b="1" u="sng" dirty="0"/>
          </a:p>
          <a:p>
            <a:pPr>
              <a:defRPr/>
            </a:pPr>
            <a:endParaRPr lang="en-GB" b="1" u="sng" dirty="0" smtClean="0"/>
          </a:p>
          <a:p>
            <a:pPr>
              <a:defRPr/>
            </a:pPr>
            <a:endParaRPr lang="en-GB" b="1" u="sng" dirty="0"/>
          </a:p>
          <a:p>
            <a:pPr>
              <a:defRPr/>
            </a:pPr>
            <a:endParaRPr lang="en-GB" b="1" u="sng" dirty="0" smtClean="0"/>
          </a:p>
          <a:p>
            <a:pPr>
              <a:defRPr/>
            </a:pPr>
            <a:endParaRPr lang="en-GB" b="1" u="sng" dirty="0"/>
          </a:p>
          <a:p>
            <a:pPr>
              <a:defRPr/>
            </a:pPr>
            <a:endParaRPr lang="en-GB" b="1" u="sng" dirty="0" smtClean="0"/>
          </a:p>
          <a:p>
            <a:pPr>
              <a:defRPr/>
            </a:pPr>
            <a:endParaRPr lang="en-GB" b="1" u="sng" dirty="0"/>
          </a:p>
          <a:p>
            <a:pPr>
              <a:defRPr/>
            </a:pPr>
            <a:endParaRPr lang="en-GB" b="1" u="sng" dirty="0" smtClean="0"/>
          </a:p>
          <a:p>
            <a:pPr>
              <a:defRPr/>
            </a:pPr>
            <a:endParaRPr lang="en-GB" b="1" u="sng" dirty="0"/>
          </a:p>
          <a:p>
            <a:pPr>
              <a:defRPr/>
            </a:pPr>
            <a:endParaRPr lang="en-GB" b="1" u="sng" dirty="0" smtClean="0"/>
          </a:p>
          <a:p>
            <a:pPr>
              <a:defRPr/>
            </a:pPr>
            <a:endParaRPr lang="en-GB" b="1" u="sng" dirty="0"/>
          </a:p>
          <a:p>
            <a:pPr>
              <a:defRPr/>
            </a:pPr>
            <a:r>
              <a:rPr lang="en-GB" b="1" u="sng" dirty="0" smtClean="0"/>
              <a:t>Manufactured Boards</a:t>
            </a:r>
          </a:p>
          <a:p>
            <a:pPr>
              <a:defRPr/>
            </a:pPr>
            <a:endParaRPr lang="en-GB" b="1" u="sng" dirty="0"/>
          </a:p>
          <a:p>
            <a:pPr>
              <a:defRPr/>
            </a:pPr>
            <a:r>
              <a:rPr lang="en-GB" dirty="0" smtClean="0"/>
              <a:t>Plywood</a:t>
            </a:r>
            <a:endParaRPr lang="en-GB" dirty="0"/>
          </a:p>
          <a:p>
            <a:pPr>
              <a:defRPr/>
            </a:pPr>
            <a:endParaRPr lang="en-GB" dirty="0" smtClean="0"/>
          </a:p>
          <a:p>
            <a:pPr>
              <a:defRPr/>
            </a:pPr>
            <a:r>
              <a:rPr lang="en-GB" dirty="0" err="1" smtClean="0"/>
              <a:t>Blockwood</a:t>
            </a:r>
            <a:r>
              <a:rPr lang="en-GB" dirty="0" smtClean="0"/>
              <a:t> </a:t>
            </a:r>
            <a:r>
              <a:rPr lang="en-GB" i="1" dirty="0"/>
              <a:t>(core wood edge-to-edge between 2 layers of plywood)</a:t>
            </a:r>
          </a:p>
          <a:p>
            <a:pPr>
              <a:defRPr/>
            </a:pPr>
            <a:endParaRPr lang="en-GB" dirty="0" smtClean="0"/>
          </a:p>
          <a:p>
            <a:pPr>
              <a:defRPr/>
            </a:pPr>
            <a:r>
              <a:rPr lang="en-GB" dirty="0" smtClean="0"/>
              <a:t>Chipboard </a:t>
            </a:r>
            <a:r>
              <a:rPr lang="en-GB" i="1" dirty="0"/>
              <a:t>(low density fibreboard)</a:t>
            </a:r>
          </a:p>
          <a:p>
            <a:pPr>
              <a:defRPr/>
            </a:pPr>
            <a:endParaRPr lang="en-GB" dirty="0" smtClean="0"/>
          </a:p>
          <a:p>
            <a:pPr>
              <a:defRPr/>
            </a:pPr>
            <a:r>
              <a:rPr lang="en-GB" dirty="0" smtClean="0"/>
              <a:t>Hardboard </a:t>
            </a:r>
            <a:r>
              <a:rPr lang="en-GB" i="1" dirty="0"/>
              <a:t>(high density fibreboard)</a:t>
            </a:r>
          </a:p>
          <a:p>
            <a:pPr>
              <a:defRPr/>
            </a:pPr>
            <a:endParaRPr lang="en-GB" dirty="0" smtClean="0"/>
          </a:p>
          <a:p>
            <a:pPr>
              <a:defRPr/>
            </a:pPr>
            <a:r>
              <a:rPr lang="en-GB" dirty="0" smtClean="0"/>
              <a:t>MDF </a:t>
            </a:r>
            <a:r>
              <a:rPr lang="en-GB" i="1" dirty="0"/>
              <a:t>(medium density fibreboard)</a:t>
            </a:r>
          </a:p>
        </p:txBody>
      </p:sp>
    </p:spTree>
    <p:extLst>
      <p:ext uri="{BB962C8B-B14F-4D97-AF65-F5344CB8AC3E}">
        <p14:creationId xmlns:p14="http://schemas.microsoft.com/office/powerpoint/2010/main" val="2488614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0" y="804333"/>
            <a:ext cx="3267517" cy="5249334"/>
          </a:xfrm>
        </p:spPr>
        <p:txBody>
          <a:bodyPr>
            <a:normAutofit/>
          </a:bodyPr>
          <a:lstStyle/>
          <a:p>
            <a:pPr algn="r"/>
            <a:r>
              <a:rPr lang="en-GB" sz="4800" dirty="0" smtClean="0">
                <a:solidFill>
                  <a:srgbClr val="FFFFFF"/>
                </a:solidFill>
              </a:rPr>
              <a:t>softwoods</a:t>
            </a:r>
            <a:endParaRPr lang="en-GB" sz="4800" dirty="0">
              <a:solidFill>
                <a:srgbClr val="FFFFFF"/>
              </a:solidFill>
            </a:endParaRPr>
          </a:p>
        </p:txBody>
      </p:sp>
      <p:sp>
        <p:nvSpPr>
          <p:cNvPr id="2" name="Content Placeholder 1"/>
          <p:cNvSpPr>
            <a:spLocks noGrp="1"/>
          </p:cNvSpPr>
          <p:nvPr>
            <p:ph idx="1"/>
          </p:nvPr>
        </p:nvSpPr>
        <p:spPr>
          <a:xfrm>
            <a:off x="3690906" y="296652"/>
            <a:ext cx="5201573" cy="6561348"/>
          </a:xfrm>
        </p:spPr>
        <p:txBody>
          <a:bodyPr anchor="ctr">
            <a:noAutofit/>
          </a:bodyPr>
          <a:lstStyle/>
          <a:p>
            <a:pPr marL="342900" lvl="0" indent="-342900" fontAlgn="base">
              <a:lnSpc>
                <a:spcPct val="100000"/>
              </a:lnSpc>
              <a:spcBef>
                <a:spcPts val="0"/>
              </a:spcBef>
              <a:spcAft>
                <a:spcPts val="0"/>
              </a:spcAft>
              <a:buClrTx/>
              <a:buSzTx/>
              <a:buFont typeface="Arial" charset="0"/>
              <a:buChar char="•"/>
              <a:defRPr/>
            </a:pPr>
            <a:r>
              <a:rPr lang="en-US" dirty="0"/>
              <a:t>Softwood trees tend to grow in areas which have:</a:t>
            </a:r>
          </a:p>
          <a:p>
            <a:pPr marL="742950" lvl="1" indent="-285750" fontAlgn="base">
              <a:lnSpc>
                <a:spcPct val="100000"/>
              </a:lnSpc>
              <a:spcBef>
                <a:spcPts val="0"/>
              </a:spcBef>
              <a:spcAft>
                <a:spcPts val="0"/>
              </a:spcAft>
              <a:buClrTx/>
              <a:buFont typeface="Arial" charset="0"/>
              <a:buChar char="–"/>
              <a:defRPr/>
            </a:pPr>
            <a:r>
              <a:rPr lang="en-US" sz="2000" dirty="0"/>
              <a:t>cold climates or</a:t>
            </a:r>
          </a:p>
          <a:p>
            <a:pPr marL="742950" lvl="1" indent="-285750" fontAlgn="base">
              <a:lnSpc>
                <a:spcPct val="100000"/>
              </a:lnSpc>
              <a:spcBef>
                <a:spcPts val="0"/>
              </a:spcBef>
              <a:spcAft>
                <a:spcPts val="0"/>
              </a:spcAft>
              <a:buClrTx/>
              <a:buFont typeface="Arial" charset="0"/>
              <a:buChar char="–"/>
              <a:defRPr/>
            </a:pPr>
            <a:r>
              <a:rPr lang="en-US" sz="2000" dirty="0"/>
              <a:t>high altitudes.</a:t>
            </a:r>
          </a:p>
          <a:p>
            <a:pPr marL="742950" lvl="1" indent="-285750" fontAlgn="base">
              <a:lnSpc>
                <a:spcPct val="100000"/>
              </a:lnSpc>
              <a:spcBef>
                <a:spcPts val="0"/>
              </a:spcBef>
              <a:spcAft>
                <a:spcPts val="0"/>
              </a:spcAft>
              <a:buClrTx/>
              <a:buFont typeface="Arial" charset="0"/>
              <a:buChar char="–"/>
              <a:defRPr/>
            </a:pPr>
            <a:endParaRPr lang="en-US" sz="2000" dirty="0"/>
          </a:p>
          <a:p>
            <a:pPr marL="342900" lvl="0" indent="-342900" fontAlgn="base">
              <a:lnSpc>
                <a:spcPct val="100000"/>
              </a:lnSpc>
              <a:spcBef>
                <a:spcPts val="0"/>
              </a:spcBef>
              <a:spcAft>
                <a:spcPts val="0"/>
              </a:spcAft>
              <a:buClrTx/>
              <a:buSzTx/>
              <a:buFont typeface="Arial" charset="0"/>
              <a:buChar char="•"/>
              <a:defRPr/>
            </a:pPr>
            <a:r>
              <a:rPr lang="en-US" dirty="0"/>
              <a:t>Softwoods are relatively </a:t>
            </a:r>
            <a:r>
              <a:rPr lang="en-US" b="1" dirty="0"/>
              <a:t>cheap</a:t>
            </a:r>
            <a:r>
              <a:rPr lang="en-US" dirty="0"/>
              <a:t> and are also </a:t>
            </a:r>
            <a:r>
              <a:rPr lang="en-US" b="1" dirty="0"/>
              <a:t>easier to sustain </a:t>
            </a:r>
            <a:r>
              <a:rPr lang="en-US" dirty="0"/>
              <a:t>by replanting as they grow quickly.</a:t>
            </a:r>
          </a:p>
          <a:p>
            <a:pPr marL="342900" lvl="0" indent="-342900" fontAlgn="base">
              <a:lnSpc>
                <a:spcPct val="100000"/>
              </a:lnSpc>
              <a:spcBef>
                <a:spcPts val="0"/>
              </a:spcBef>
              <a:spcAft>
                <a:spcPts val="0"/>
              </a:spcAft>
              <a:buClrTx/>
              <a:buSzTx/>
              <a:buFont typeface="Arial" charset="0"/>
              <a:buChar char="•"/>
              <a:defRPr/>
            </a:pPr>
            <a:endParaRPr lang="en-US" dirty="0"/>
          </a:p>
          <a:p>
            <a:pPr marL="342900" lvl="0" indent="-342900" fontAlgn="base">
              <a:lnSpc>
                <a:spcPct val="100000"/>
              </a:lnSpc>
              <a:spcBef>
                <a:spcPts val="0"/>
              </a:spcBef>
              <a:spcAft>
                <a:spcPts val="0"/>
              </a:spcAft>
              <a:buClrTx/>
              <a:buSzTx/>
              <a:buFont typeface="Arial" charset="0"/>
              <a:buChar char="•"/>
              <a:defRPr/>
            </a:pPr>
            <a:r>
              <a:rPr lang="en-US" dirty="0"/>
              <a:t>Softwoods can be easily identified by their </a:t>
            </a:r>
            <a:r>
              <a:rPr lang="en-US" b="1" dirty="0"/>
              <a:t>open grain pattern </a:t>
            </a:r>
            <a:r>
              <a:rPr lang="en-US" dirty="0"/>
              <a:t>and </a:t>
            </a:r>
            <a:r>
              <a:rPr lang="en-US" b="1" dirty="0"/>
              <a:t>light </a:t>
            </a:r>
            <a:r>
              <a:rPr lang="en-US" b="1" dirty="0" err="1"/>
              <a:t>colour</a:t>
            </a:r>
            <a:r>
              <a:rPr lang="en-US" b="1" dirty="0"/>
              <a:t> </a:t>
            </a:r>
            <a:r>
              <a:rPr lang="en-US" dirty="0"/>
              <a:t>- a straighter grain will give a stronger timber which, if knot free, is easier to cut and shape.</a:t>
            </a:r>
          </a:p>
          <a:p>
            <a:pPr marL="342900" lvl="0" indent="-342900" fontAlgn="base">
              <a:lnSpc>
                <a:spcPct val="100000"/>
              </a:lnSpc>
              <a:spcBef>
                <a:spcPts val="0"/>
              </a:spcBef>
              <a:spcAft>
                <a:spcPts val="0"/>
              </a:spcAft>
              <a:buClrTx/>
              <a:buSzTx/>
              <a:buFont typeface="Arial" charset="0"/>
              <a:buChar char="•"/>
              <a:defRPr/>
            </a:pPr>
            <a:endParaRPr lang="en-US" dirty="0"/>
          </a:p>
          <a:p>
            <a:pPr marL="342900" lvl="0" indent="-342900" fontAlgn="base">
              <a:lnSpc>
                <a:spcPct val="100000"/>
              </a:lnSpc>
              <a:spcBef>
                <a:spcPts val="0"/>
              </a:spcBef>
              <a:spcAft>
                <a:spcPts val="0"/>
              </a:spcAft>
              <a:buClrTx/>
              <a:buSzTx/>
              <a:buFont typeface="Arial" charset="0"/>
              <a:buChar char="•"/>
              <a:defRPr/>
            </a:pPr>
            <a:r>
              <a:rPr lang="en-US" b="1" dirty="0"/>
              <a:t>Knots</a:t>
            </a:r>
            <a:r>
              <a:rPr lang="en-US" dirty="0"/>
              <a:t> are created where branches join the tree. Softwood trees can be made to grow knotless and straight grained by growing them closer together. Side branches are discouraged by lack of space and sunlight, selective felling of these trees allows them to grow in girth and height</a:t>
            </a:r>
            <a:r>
              <a:rPr lang="en-US" dirty="0" smtClean="0"/>
              <a:t>.</a:t>
            </a:r>
            <a:endParaRPr lang="en-GB" u="sng" dirty="0"/>
          </a:p>
          <a:p>
            <a:pPr lvl="1">
              <a:buFont typeface="Arial" panose="020B0604020202020204" pitchFamily="34" charset="0"/>
              <a:buChar char="•"/>
            </a:pPr>
            <a:endParaRPr lang="en-GB" sz="2000" dirty="0"/>
          </a:p>
        </p:txBody>
      </p:sp>
      <p:pic>
        <p:nvPicPr>
          <p:cNvPr id="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003205" y="4370483"/>
            <a:ext cx="1447800" cy="3527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200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0" y="804333"/>
            <a:ext cx="3267517" cy="5249334"/>
          </a:xfrm>
        </p:spPr>
        <p:txBody>
          <a:bodyPr>
            <a:normAutofit/>
          </a:bodyPr>
          <a:lstStyle/>
          <a:p>
            <a:pPr algn="r"/>
            <a:r>
              <a:rPr lang="en-GB" sz="4800" dirty="0" smtClean="0">
                <a:solidFill>
                  <a:srgbClr val="FFFFFF"/>
                </a:solidFill>
              </a:rPr>
              <a:t>softwoods</a:t>
            </a:r>
            <a:endParaRPr lang="en-GB" sz="4800" dirty="0">
              <a:solidFill>
                <a:srgbClr val="FFFFFF"/>
              </a:solidFill>
            </a:endParaRPr>
          </a:p>
        </p:txBody>
      </p:sp>
      <p:sp>
        <p:nvSpPr>
          <p:cNvPr id="2" name="Content Placeholder 1"/>
          <p:cNvSpPr>
            <a:spLocks noGrp="1"/>
          </p:cNvSpPr>
          <p:nvPr>
            <p:ph idx="1"/>
          </p:nvPr>
        </p:nvSpPr>
        <p:spPr>
          <a:xfrm>
            <a:off x="3690906" y="476672"/>
            <a:ext cx="5201573" cy="6264696"/>
          </a:xfrm>
        </p:spPr>
        <p:txBody>
          <a:bodyPr anchor="ctr">
            <a:normAutofit/>
          </a:bodyPr>
          <a:lstStyle/>
          <a:p>
            <a:pPr marL="342900" lvl="0" indent="-342900" eaLnBrk="0" fontAlgn="base" hangingPunct="0">
              <a:lnSpc>
                <a:spcPct val="100000"/>
              </a:lnSpc>
              <a:spcBef>
                <a:spcPct val="20000"/>
              </a:spcBef>
              <a:spcAft>
                <a:spcPts val="800"/>
              </a:spcAft>
              <a:buClrTx/>
              <a:buSzTx/>
              <a:buFont typeface="Arial" charset="0"/>
              <a:buChar char="•"/>
            </a:pPr>
            <a:r>
              <a:rPr lang="en-GB" sz="2400" b="1" dirty="0"/>
              <a:t>Advantages</a:t>
            </a:r>
            <a:r>
              <a:rPr lang="en-GB" sz="2400" dirty="0"/>
              <a:t> of using softwoods are:</a:t>
            </a:r>
          </a:p>
          <a:p>
            <a:pPr marL="742950" lvl="1" indent="-285750" eaLnBrk="0" fontAlgn="base" hangingPunct="0">
              <a:lnSpc>
                <a:spcPct val="100000"/>
              </a:lnSpc>
              <a:spcBef>
                <a:spcPct val="20000"/>
              </a:spcBef>
              <a:spcAft>
                <a:spcPts val="800"/>
              </a:spcAft>
              <a:buClrTx/>
              <a:buFont typeface="Arial" charset="0"/>
              <a:buChar char="–"/>
            </a:pPr>
            <a:r>
              <a:rPr lang="en-GB" sz="2400" i="1" dirty="0"/>
              <a:t>Inexpensive</a:t>
            </a:r>
          </a:p>
          <a:p>
            <a:pPr marL="742950" lvl="1" indent="-285750" eaLnBrk="0" fontAlgn="base" hangingPunct="0">
              <a:lnSpc>
                <a:spcPct val="100000"/>
              </a:lnSpc>
              <a:spcBef>
                <a:spcPct val="20000"/>
              </a:spcBef>
              <a:spcAft>
                <a:spcPts val="800"/>
              </a:spcAft>
              <a:buClrTx/>
              <a:buFont typeface="Arial" charset="0"/>
              <a:buChar char="–"/>
            </a:pPr>
            <a:r>
              <a:rPr lang="en-GB" sz="2400" i="1" dirty="0"/>
              <a:t>Widely available</a:t>
            </a:r>
          </a:p>
          <a:p>
            <a:pPr marL="742950" lvl="1" indent="-285750" eaLnBrk="0" fontAlgn="base" hangingPunct="0">
              <a:lnSpc>
                <a:spcPct val="100000"/>
              </a:lnSpc>
              <a:spcBef>
                <a:spcPct val="20000"/>
              </a:spcBef>
              <a:spcAft>
                <a:spcPts val="800"/>
              </a:spcAft>
              <a:buClrTx/>
              <a:buFont typeface="Arial" charset="0"/>
              <a:buChar char="–"/>
            </a:pPr>
            <a:r>
              <a:rPr lang="en-GB" sz="2400" i="1" dirty="0"/>
              <a:t>Easy to cut and shape</a:t>
            </a:r>
          </a:p>
          <a:p>
            <a:pPr marL="742950" lvl="1" indent="-285750" eaLnBrk="0" fontAlgn="base" hangingPunct="0">
              <a:lnSpc>
                <a:spcPct val="100000"/>
              </a:lnSpc>
              <a:spcBef>
                <a:spcPct val="20000"/>
              </a:spcBef>
              <a:spcAft>
                <a:spcPts val="800"/>
              </a:spcAft>
              <a:buClrTx/>
              <a:buFont typeface="Arial" charset="0"/>
              <a:buChar char="–"/>
            </a:pPr>
            <a:r>
              <a:rPr lang="en-GB" sz="2400" i="1" dirty="0"/>
              <a:t>Grow quickly meaning they can be easily obtained/sourced</a:t>
            </a:r>
          </a:p>
          <a:p>
            <a:pPr marL="342900" lvl="0" indent="-342900" eaLnBrk="0" fontAlgn="base" hangingPunct="0">
              <a:lnSpc>
                <a:spcPct val="100000"/>
              </a:lnSpc>
              <a:spcBef>
                <a:spcPct val="20000"/>
              </a:spcBef>
              <a:spcAft>
                <a:spcPts val="800"/>
              </a:spcAft>
              <a:buClrTx/>
              <a:buSzTx/>
              <a:buFont typeface="Arial" charset="0"/>
              <a:buChar char="•"/>
            </a:pPr>
            <a:r>
              <a:rPr lang="en-GB" sz="2400" b="1" dirty="0"/>
              <a:t>Disadvantages</a:t>
            </a:r>
            <a:r>
              <a:rPr lang="en-GB" sz="2400" dirty="0"/>
              <a:t> of using softwoods are:</a:t>
            </a:r>
          </a:p>
          <a:p>
            <a:pPr marL="742950" lvl="1" indent="-285750" eaLnBrk="0" fontAlgn="base" hangingPunct="0">
              <a:lnSpc>
                <a:spcPct val="100000"/>
              </a:lnSpc>
              <a:spcBef>
                <a:spcPct val="20000"/>
              </a:spcBef>
              <a:spcAft>
                <a:spcPts val="800"/>
              </a:spcAft>
              <a:buClrTx/>
              <a:buFont typeface="Arial" charset="0"/>
              <a:buChar char="–"/>
            </a:pPr>
            <a:r>
              <a:rPr lang="en-GB" sz="2400" i="1" dirty="0"/>
              <a:t>Prone to warping</a:t>
            </a:r>
          </a:p>
          <a:p>
            <a:pPr marL="742950" lvl="1" indent="-285750" eaLnBrk="0" fontAlgn="base" hangingPunct="0">
              <a:lnSpc>
                <a:spcPct val="100000"/>
              </a:lnSpc>
              <a:spcBef>
                <a:spcPct val="20000"/>
              </a:spcBef>
              <a:spcAft>
                <a:spcPts val="800"/>
              </a:spcAft>
              <a:buClrTx/>
              <a:buFont typeface="Arial" charset="0"/>
              <a:buChar char="–"/>
            </a:pPr>
            <a:r>
              <a:rPr lang="en-GB" sz="2400" i="1" dirty="0"/>
              <a:t>Can feature lots of knots</a:t>
            </a:r>
          </a:p>
          <a:p>
            <a:pPr marL="128016" lvl="1" indent="0">
              <a:buNone/>
            </a:pPr>
            <a:endParaRPr lang="en-GB" sz="2400" dirty="0"/>
          </a:p>
        </p:txBody>
      </p:sp>
    </p:spTree>
    <p:extLst>
      <p:ext uri="{BB962C8B-B14F-4D97-AF65-F5344CB8AC3E}">
        <p14:creationId xmlns:p14="http://schemas.microsoft.com/office/powerpoint/2010/main" val="64414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AFFFA3E-8F0B-4C50-837D-A9DBD17E726A}"/>
              </a:ext>
            </a:extLst>
          </p:cNvPr>
          <p:cNvGraphicFramePr>
            <a:graphicFrameLocks noGrp="1"/>
          </p:cNvGraphicFramePr>
          <p:nvPr>
            <p:extLst/>
          </p:nvPr>
        </p:nvGraphicFramePr>
        <p:xfrm>
          <a:off x="304800" y="457200"/>
          <a:ext cx="8534401" cy="6096000"/>
        </p:xfrm>
        <a:graphic>
          <a:graphicData uri="http://schemas.openxmlformats.org/drawingml/2006/table">
            <a:tbl>
              <a:tblPr/>
              <a:tblGrid>
                <a:gridCol w="1591925">
                  <a:extLst>
                    <a:ext uri="{9D8B030D-6E8A-4147-A177-3AD203B41FA5}">
                      <a16:colId xmlns:a16="http://schemas.microsoft.com/office/drawing/2014/main" val="20000"/>
                    </a:ext>
                  </a:extLst>
                </a:gridCol>
                <a:gridCol w="3241728">
                  <a:extLst>
                    <a:ext uri="{9D8B030D-6E8A-4147-A177-3AD203B41FA5}">
                      <a16:colId xmlns:a16="http://schemas.microsoft.com/office/drawing/2014/main" val="20001"/>
                    </a:ext>
                  </a:extLst>
                </a:gridCol>
                <a:gridCol w="2940666">
                  <a:extLst>
                    <a:ext uri="{9D8B030D-6E8A-4147-A177-3AD203B41FA5}">
                      <a16:colId xmlns:a16="http://schemas.microsoft.com/office/drawing/2014/main" val="20002"/>
                    </a:ext>
                  </a:extLst>
                </a:gridCol>
                <a:gridCol w="760082">
                  <a:extLst>
                    <a:ext uri="{9D8B030D-6E8A-4147-A177-3AD203B41FA5}">
                      <a16:colId xmlns:a16="http://schemas.microsoft.com/office/drawing/2014/main" val="20003"/>
                    </a:ext>
                  </a:extLst>
                </a:gridCol>
              </a:tblGrid>
              <a:tr h="532731">
                <a:tc>
                  <a:txBody>
                    <a:bodyPr/>
                    <a:lstStyle/>
                    <a:p>
                      <a:pPr marR="0" indent="0" algn="l" rtl="0">
                        <a:spcBef>
                          <a:spcPts val="0"/>
                        </a:spcBef>
                        <a:spcAft>
                          <a:spcPts val="0"/>
                        </a:spcAft>
                      </a:pPr>
                      <a:r>
                        <a:rPr lang="en-GB" sz="1800" b="1" kern="1400" dirty="0">
                          <a:solidFill>
                            <a:srgbClr val="000000"/>
                          </a:solidFill>
                          <a:latin typeface="Comic Sans MS"/>
                        </a:rPr>
                        <a:t>Name</a:t>
                      </a:r>
                      <a:endParaRPr lang="en-GB" sz="1800" kern="1400" dirty="0">
                        <a:solidFill>
                          <a:srgbClr val="000000"/>
                        </a:solidFill>
                        <a:latin typeface="Times New Roman"/>
                      </a:endParaRPr>
                    </a:p>
                  </a:txBody>
                  <a:tcPr marL="34031" marR="34031" marT="34031" marB="3403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R="0" indent="0" algn="l" rtl="0">
                        <a:spcBef>
                          <a:spcPts val="0"/>
                        </a:spcBef>
                        <a:spcAft>
                          <a:spcPts val="0"/>
                        </a:spcAft>
                      </a:pPr>
                      <a:r>
                        <a:rPr lang="en-GB" sz="1800" b="1" kern="1400" dirty="0">
                          <a:solidFill>
                            <a:srgbClr val="000000"/>
                          </a:solidFill>
                          <a:latin typeface="Comic Sans MS"/>
                        </a:rPr>
                        <a:t>Properties</a:t>
                      </a:r>
                      <a:endParaRPr lang="en-GB" sz="18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R="0" indent="0" algn="l" rtl="0">
                        <a:spcBef>
                          <a:spcPts val="0"/>
                        </a:spcBef>
                        <a:spcAft>
                          <a:spcPts val="0"/>
                        </a:spcAft>
                      </a:pPr>
                      <a:r>
                        <a:rPr lang="en-GB" sz="1800" b="1" kern="1400" dirty="0">
                          <a:solidFill>
                            <a:srgbClr val="000000"/>
                          </a:solidFill>
                          <a:latin typeface="Comic Sans MS"/>
                        </a:rPr>
                        <a:t>Uses</a:t>
                      </a:r>
                      <a:endParaRPr lang="en-GB" sz="18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R="0" indent="0" algn="l" rtl="0">
                        <a:spcBef>
                          <a:spcPts val="0"/>
                        </a:spcBef>
                        <a:spcAft>
                          <a:spcPts val="0"/>
                        </a:spcAft>
                      </a:pPr>
                      <a:r>
                        <a:rPr lang="en-GB" sz="1800" b="1" kern="1400" dirty="0">
                          <a:solidFill>
                            <a:srgbClr val="000000"/>
                          </a:solidFill>
                          <a:latin typeface="Comic Sans MS"/>
                        </a:rPr>
                        <a:t>Cost</a:t>
                      </a:r>
                      <a:endParaRPr lang="en-GB" sz="18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743367">
                <a:tc>
                  <a:txBody>
                    <a:bodyPr/>
                    <a:lstStyle/>
                    <a:p>
                      <a:pPr marR="0" indent="0" algn="l" rtl="0">
                        <a:spcBef>
                          <a:spcPts val="0"/>
                        </a:spcBef>
                        <a:spcAft>
                          <a:spcPts val="0"/>
                        </a:spcAft>
                      </a:pPr>
                      <a:r>
                        <a:rPr lang="en-GB" sz="1800" b="1" kern="1400" dirty="0">
                          <a:solidFill>
                            <a:srgbClr val="000000"/>
                          </a:solidFill>
                          <a:latin typeface="Comic Sans MS"/>
                        </a:rPr>
                        <a:t>Red Pine</a:t>
                      </a:r>
                      <a:endParaRPr lang="en-GB" sz="1800" b="1" kern="1400" dirty="0">
                        <a:solidFill>
                          <a:srgbClr val="000000"/>
                        </a:solidFill>
                        <a:latin typeface="Times New Roman"/>
                      </a:endParaRPr>
                    </a:p>
                  </a:txBody>
                  <a:tcPr marL="34031" marR="34031" marT="34031" marB="3403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Straight grained, but knotty, quite strong and easy to work. Red/orange in colour</a:t>
                      </a:r>
                      <a:endParaRPr lang="en-GB" sz="18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Building </a:t>
                      </a:r>
                      <a:endParaRPr lang="en-GB" sz="1800" kern="1400" dirty="0">
                        <a:solidFill>
                          <a:srgbClr val="000000"/>
                        </a:solidFill>
                        <a:latin typeface="Times New Roman"/>
                      </a:endParaRPr>
                    </a:p>
                    <a:p>
                      <a:pPr marR="0" indent="0" algn="l" rtl="0">
                        <a:spcBef>
                          <a:spcPts val="0"/>
                        </a:spcBef>
                        <a:spcAft>
                          <a:spcPts val="0"/>
                        </a:spcAft>
                      </a:pPr>
                      <a:r>
                        <a:rPr lang="en-GB" sz="1800" kern="1400" dirty="0">
                          <a:solidFill>
                            <a:srgbClr val="000000"/>
                          </a:solidFill>
                          <a:latin typeface="Comic Sans MS"/>
                        </a:rPr>
                        <a:t>construction.</a:t>
                      </a:r>
                    </a:p>
                    <a:p>
                      <a:pPr marR="0" indent="0" algn="l" rtl="0">
                        <a:spcBef>
                          <a:spcPts val="0"/>
                        </a:spcBef>
                        <a:spcAft>
                          <a:spcPts val="0"/>
                        </a:spcAft>
                      </a:pPr>
                      <a:r>
                        <a:rPr lang="en-GB" sz="1800" kern="1400" dirty="0">
                          <a:solidFill>
                            <a:srgbClr val="000000"/>
                          </a:solidFill>
                          <a:latin typeface="Comic Sans MS"/>
                        </a:rPr>
                        <a:t>Needs good </a:t>
                      </a:r>
                      <a:endParaRPr lang="en-GB" sz="1800" kern="1400" dirty="0">
                        <a:solidFill>
                          <a:srgbClr val="000000"/>
                        </a:solidFill>
                        <a:latin typeface="Times New Roman"/>
                      </a:endParaRPr>
                    </a:p>
                    <a:p>
                      <a:pPr marR="0" indent="0" algn="l" rtl="0">
                        <a:spcBef>
                          <a:spcPts val="0"/>
                        </a:spcBef>
                        <a:spcAft>
                          <a:spcPts val="0"/>
                        </a:spcAft>
                      </a:pPr>
                      <a:r>
                        <a:rPr lang="en-GB" sz="1800" kern="1400" dirty="0">
                          <a:solidFill>
                            <a:srgbClr val="000000"/>
                          </a:solidFill>
                          <a:latin typeface="Comic Sans MS"/>
                        </a:rPr>
                        <a:t>protection when used outside.</a:t>
                      </a:r>
                      <a:endParaRPr lang="en-GB" sz="18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Low</a:t>
                      </a:r>
                      <a:endParaRPr lang="en-GB" sz="18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44829">
                <a:tc>
                  <a:txBody>
                    <a:bodyPr/>
                    <a:lstStyle/>
                    <a:p>
                      <a:pPr marR="0" indent="0" algn="l" rtl="0">
                        <a:spcBef>
                          <a:spcPts val="0"/>
                        </a:spcBef>
                        <a:spcAft>
                          <a:spcPts val="0"/>
                        </a:spcAft>
                      </a:pPr>
                      <a:r>
                        <a:rPr lang="en-GB" sz="1800" b="1" kern="1400" dirty="0">
                          <a:solidFill>
                            <a:srgbClr val="000000"/>
                          </a:solidFill>
                          <a:latin typeface="Comic Sans MS"/>
                        </a:rPr>
                        <a:t>Parana Pine</a:t>
                      </a:r>
                      <a:endParaRPr lang="en-GB" sz="1800" b="1" kern="1400" dirty="0">
                        <a:solidFill>
                          <a:srgbClr val="000000"/>
                        </a:solidFill>
                        <a:latin typeface="Times New Roman"/>
                      </a:endParaRPr>
                    </a:p>
                  </a:txBody>
                  <a:tcPr marL="34031" marR="34031" marT="34031" marB="3403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Straight grained with few knots. Quite strong and </a:t>
                      </a:r>
                      <a:endParaRPr lang="en-GB" sz="1800" kern="1400" dirty="0">
                        <a:solidFill>
                          <a:srgbClr val="000000"/>
                        </a:solidFill>
                        <a:latin typeface="Times New Roman"/>
                      </a:endParaRPr>
                    </a:p>
                    <a:p>
                      <a:pPr marR="0" indent="0" algn="l" rtl="0">
                        <a:spcBef>
                          <a:spcPts val="0"/>
                        </a:spcBef>
                        <a:spcAft>
                          <a:spcPts val="0"/>
                        </a:spcAft>
                      </a:pPr>
                      <a:r>
                        <a:rPr lang="en-GB" sz="1800" kern="1400" dirty="0">
                          <a:solidFill>
                            <a:srgbClr val="000000"/>
                          </a:solidFill>
                          <a:latin typeface="Comic Sans MS"/>
                        </a:rPr>
                        <a:t>durable but warps easily.</a:t>
                      </a:r>
                      <a:endParaRPr lang="en-GB" sz="18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High quality </a:t>
                      </a:r>
                      <a:endParaRPr lang="en-GB" sz="1800" kern="1400" dirty="0">
                        <a:solidFill>
                          <a:srgbClr val="000000"/>
                        </a:solidFill>
                        <a:latin typeface="Times New Roman"/>
                      </a:endParaRPr>
                    </a:p>
                    <a:p>
                      <a:pPr marR="0" indent="0" algn="l" rtl="0">
                        <a:spcBef>
                          <a:spcPts val="0"/>
                        </a:spcBef>
                        <a:spcAft>
                          <a:spcPts val="0"/>
                        </a:spcAft>
                      </a:pPr>
                      <a:r>
                        <a:rPr lang="en-GB" sz="1800" kern="1400" dirty="0">
                          <a:solidFill>
                            <a:srgbClr val="000000"/>
                          </a:solidFill>
                          <a:latin typeface="Comic Sans MS"/>
                        </a:rPr>
                        <a:t>interior </a:t>
                      </a:r>
                      <a:endParaRPr lang="en-GB" sz="1800" kern="1400" dirty="0">
                        <a:solidFill>
                          <a:srgbClr val="000000"/>
                        </a:solidFill>
                        <a:latin typeface="Times New Roman"/>
                      </a:endParaRPr>
                    </a:p>
                    <a:p>
                      <a:pPr marR="0" indent="0" algn="l" rtl="0">
                        <a:spcBef>
                          <a:spcPts val="0"/>
                        </a:spcBef>
                        <a:spcAft>
                          <a:spcPts val="0"/>
                        </a:spcAft>
                      </a:pPr>
                      <a:r>
                        <a:rPr lang="en-GB" sz="1800" kern="1400" dirty="0">
                          <a:solidFill>
                            <a:srgbClr val="000000"/>
                          </a:solidFill>
                          <a:latin typeface="Comic Sans MS"/>
                        </a:rPr>
                        <a:t>construction and furniture.</a:t>
                      </a:r>
                      <a:endParaRPr lang="en-GB" sz="18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High</a:t>
                      </a:r>
                      <a:endParaRPr lang="en-GB" sz="18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30244">
                <a:tc>
                  <a:txBody>
                    <a:bodyPr/>
                    <a:lstStyle/>
                    <a:p>
                      <a:pPr marR="0" indent="0" algn="l" rtl="0">
                        <a:spcBef>
                          <a:spcPts val="0"/>
                        </a:spcBef>
                        <a:spcAft>
                          <a:spcPts val="0"/>
                        </a:spcAft>
                      </a:pPr>
                      <a:r>
                        <a:rPr lang="en-GB" sz="1800" b="1" kern="1400" dirty="0">
                          <a:solidFill>
                            <a:srgbClr val="000000"/>
                          </a:solidFill>
                          <a:latin typeface="Comic Sans MS"/>
                        </a:rPr>
                        <a:t>Spruce (whitewood)</a:t>
                      </a:r>
                      <a:endParaRPr lang="en-GB" sz="1800" b="1" kern="1400" dirty="0">
                        <a:solidFill>
                          <a:srgbClr val="000000"/>
                        </a:solidFill>
                        <a:latin typeface="Times New Roman"/>
                      </a:endParaRPr>
                    </a:p>
                  </a:txBody>
                  <a:tcPr marL="34031" marR="34031" marT="34031" marB="3403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Quite strong with few knots. </a:t>
                      </a:r>
                      <a:br>
                        <a:rPr lang="en-GB" sz="1800" kern="1400" dirty="0">
                          <a:solidFill>
                            <a:srgbClr val="000000"/>
                          </a:solidFill>
                          <a:latin typeface="Comic Sans MS"/>
                        </a:rPr>
                      </a:br>
                      <a:r>
                        <a:rPr lang="en-GB" sz="1800" kern="1400" dirty="0">
                          <a:solidFill>
                            <a:srgbClr val="000000"/>
                          </a:solidFill>
                          <a:latin typeface="Comic Sans MS"/>
                        </a:rPr>
                        <a:t>Resistant to splitting but not </a:t>
                      </a:r>
                      <a:endParaRPr lang="en-GB" sz="1800" kern="1400" dirty="0">
                        <a:solidFill>
                          <a:srgbClr val="000000"/>
                        </a:solidFill>
                        <a:latin typeface="Times New Roman"/>
                      </a:endParaRPr>
                    </a:p>
                    <a:p>
                      <a:pPr marR="0" indent="0" algn="l" rtl="0">
                        <a:spcBef>
                          <a:spcPts val="0"/>
                        </a:spcBef>
                        <a:spcAft>
                          <a:spcPts val="0"/>
                        </a:spcAft>
                      </a:pPr>
                      <a:r>
                        <a:rPr lang="en-GB" sz="1800" kern="1400" dirty="0">
                          <a:solidFill>
                            <a:srgbClr val="000000"/>
                          </a:solidFill>
                          <a:latin typeface="Comic Sans MS"/>
                        </a:rPr>
                        <a:t>durable.</a:t>
                      </a:r>
                      <a:endParaRPr lang="en-GB" sz="18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Fitted furniture e.g. Kitchen cabinets.</a:t>
                      </a:r>
                      <a:endParaRPr lang="en-GB" sz="18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Low</a:t>
                      </a:r>
                      <a:endParaRPr lang="en-GB" sz="18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44829">
                <a:tc>
                  <a:txBody>
                    <a:bodyPr/>
                    <a:lstStyle/>
                    <a:p>
                      <a:pPr marR="0" indent="0" algn="l" rtl="0">
                        <a:spcBef>
                          <a:spcPts val="0"/>
                        </a:spcBef>
                        <a:spcAft>
                          <a:spcPts val="0"/>
                        </a:spcAft>
                      </a:pPr>
                      <a:r>
                        <a:rPr lang="en-GB" sz="1800" b="1" kern="1400" dirty="0">
                          <a:solidFill>
                            <a:srgbClr val="000000"/>
                          </a:solidFill>
                          <a:latin typeface="Comic Sans MS"/>
                        </a:rPr>
                        <a:t>Cedar</a:t>
                      </a:r>
                      <a:endParaRPr lang="en-GB" sz="1800" b="1" kern="1400" dirty="0">
                        <a:solidFill>
                          <a:srgbClr val="000000"/>
                        </a:solidFill>
                        <a:latin typeface="Times New Roman"/>
                      </a:endParaRPr>
                    </a:p>
                  </a:txBody>
                  <a:tcPr marL="34031" marR="34031" marT="34031" marB="3403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Straight grained and knot free. Very light and durable. Quite soft</a:t>
                      </a:r>
                      <a:endParaRPr lang="en-GB" sz="18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Shed </a:t>
                      </a:r>
                      <a:endParaRPr lang="en-GB" sz="1800" kern="1400" dirty="0">
                        <a:solidFill>
                          <a:srgbClr val="000000"/>
                        </a:solidFill>
                        <a:latin typeface="Times New Roman"/>
                      </a:endParaRPr>
                    </a:p>
                    <a:p>
                      <a:pPr marR="0" indent="0" algn="l" rtl="0">
                        <a:spcBef>
                          <a:spcPts val="0"/>
                        </a:spcBef>
                        <a:spcAft>
                          <a:spcPts val="0"/>
                        </a:spcAft>
                      </a:pPr>
                      <a:r>
                        <a:rPr lang="en-GB" sz="1800" kern="1400" dirty="0">
                          <a:solidFill>
                            <a:srgbClr val="000000"/>
                          </a:solidFill>
                          <a:latin typeface="Comic Sans MS"/>
                        </a:rPr>
                        <a:t>construction and good quality fencing.</a:t>
                      </a:r>
                      <a:endParaRPr lang="en-GB" sz="18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800" kern="1400" dirty="0">
                          <a:solidFill>
                            <a:srgbClr val="000000"/>
                          </a:solidFill>
                          <a:latin typeface="Comic Sans MS"/>
                        </a:rPr>
                        <a:t>High</a:t>
                      </a:r>
                      <a:endParaRPr lang="en-GB" sz="18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5" name="Picture 2" descr="http://t2.gstatic.com/images?q=tbn:ANd9GcRkpum2DBMDhhAYDiGA-cZQEuQJT0Q9lWHfMLlB0HyM6J5UJQWOokfSOoUZ">
            <a:extLst>
              <a:ext uri="{FF2B5EF4-FFF2-40B4-BE49-F238E27FC236}">
                <a16:creationId xmlns:a16="http://schemas.microsoft.com/office/drawing/2014/main" id="{81F429CC-C3D7-42C8-9174-AD4678666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24199"/>
            <a:ext cx="1295400" cy="762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t2.gstatic.com/images?q=tbn:ANd9GcTMsfkeP2i0kQvX25C0__IVPooXER33uDtDO5N0F8qnOOhRsnpRmjpxwQ">
            <a:extLst>
              <a:ext uri="{FF2B5EF4-FFF2-40B4-BE49-F238E27FC236}">
                <a16:creationId xmlns:a16="http://schemas.microsoft.com/office/drawing/2014/main" id="{980F5930-5779-4C2F-873F-21ACF3BE8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1181100" cy="11811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t2.gstatic.com/images?q=tbn:ANd9GcS3_VMiLeSWCgMOOritJA22TadkzbXpCUCAKNb01jjQx40PlqdoQRNMUIOw">
            <a:extLst>
              <a:ext uri="{FF2B5EF4-FFF2-40B4-BE49-F238E27FC236}">
                <a16:creationId xmlns:a16="http://schemas.microsoft.com/office/drawing/2014/main" id="{2AF09F6B-9444-4657-A6C0-AFF807A049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694959"/>
            <a:ext cx="1133475" cy="5178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t1.gstatic.com/images?q=tbn:ANd9GcS0irqh_kAOlqWq-lHrAPiZcdH3MNs5QzBTi_lAcej0lj4pTUCpf7mO">
            <a:extLst>
              <a:ext uri="{FF2B5EF4-FFF2-40B4-BE49-F238E27FC236}">
                <a16:creationId xmlns:a16="http://schemas.microsoft.com/office/drawing/2014/main" id="{CE31FFA7-BA30-4347-9B63-D6971B8F9D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132" y="5669540"/>
            <a:ext cx="1407536" cy="70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7201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A15973182C454CBD017EAD4899623C" ma:contentTypeVersion="12" ma:contentTypeDescription="Create a new document." ma:contentTypeScope="" ma:versionID="f1327d3aa13311484d02d8272eb300e5">
  <xsd:schema xmlns:xsd="http://www.w3.org/2001/XMLSchema" xmlns:xs="http://www.w3.org/2001/XMLSchema" xmlns:p="http://schemas.microsoft.com/office/2006/metadata/properties" xmlns:ns2="fb009bb9-7fd2-49f5-811f-13223d662051" xmlns:ns3="e77713bc-0ebc-4063-99a4-8848dbeddd29" targetNamespace="http://schemas.microsoft.com/office/2006/metadata/properties" ma:root="true" ma:fieldsID="db087f24cadde66e68207609201885a3" ns2:_="" ns3:_="">
    <xsd:import namespace="fb009bb9-7fd2-49f5-811f-13223d662051"/>
    <xsd:import namespace="e77713bc-0ebc-4063-99a4-8848dbeddd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009bb9-7fd2-49f5-811f-13223d6620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7713bc-0ebc-4063-99a4-8848dbeddd2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9ABD3C-AA9E-4069-B566-FCDD6C81D397}">
  <ds:schemaRefs>
    <ds:schemaRef ds:uri="http://purl.org/dc/elements/1.1/"/>
    <ds:schemaRef ds:uri="http://schemas.microsoft.com/office/2006/metadata/properties"/>
    <ds:schemaRef ds:uri="http://purl.org/dc/terms/"/>
    <ds:schemaRef ds:uri="fb009bb9-7fd2-49f5-811f-13223d662051"/>
    <ds:schemaRef ds:uri="http://schemas.microsoft.com/office/infopath/2007/PartnerControls"/>
    <ds:schemaRef ds:uri="http://schemas.microsoft.com/office/2006/documentManagement/types"/>
    <ds:schemaRef ds:uri="e77713bc-0ebc-4063-99a4-8848dbeddd29"/>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C6C5DA02-C743-4D9E-9367-4D81278C93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009bb9-7fd2-49f5-811f-13223d662051"/>
    <ds:schemaRef ds:uri="e77713bc-0ebc-4063-99a4-8848dbeddd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CFEBC7-F4D9-42A8-81DE-64B6A0F2FD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341</TotalTime>
  <Words>3014</Words>
  <Application>Microsoft Office PowerPoint</Application>
  <PresentationFormat>On-screen Show (4:3)</PresentationFormat>
  <Paragraphs>428</Paragraphs>
  <Slides>60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Calibri</vt:lpstr>
      <vt:lpstr>Comic Sans MS</vt:lpstr>
      <vt:lpstr>Times New Roman</vt:lpstr>
      <vt:lpstr>Tw Cen MT</vt:lpstr>
      <vt:lpstr>Tw Cen MT Condensed</vt:lpstr>
      <vt:lpstr>Wingdings 3</vt:lpstr>
      <vt:lpstr>Integral</vt:lpstr>
      <vt:lpstr>higher Design &amp; Manufacture</vt:lpstr>
      <vt:lpstr>Learning intentions &amp; success criteria</vt:lpstr>
      <vt:lpstr>wood</vt:lpstr>
      <vt:lpstr>wood</vt:lpstr>
      <vt:lpstr>wood</vt:lpstr>
      <vt:lpstr>Natural and manufactured woods</vt:lpstr>
      <vt:lpstr>softwoods</vt:lpstr>
      <vt:lpstr>softwoods</vt:lpstr>
      <vt:lpstr>PowerPoint Presentation</vt:lpstr>
      <vt:lpstr>PowerPoint Presentation</vt:lpstr>
      <vt:lpstr>hardwoods</vt:lpstr>
      <vt:lpstr>hardwoods</vt:lpstr>
      <vt:lpstr>PowerPoint Presentation</vt:lpstr>
      <vt:lpstr>PowerPoint Presentation</vt:lpstr>
      <vt:lpstr>Manufactured boards</vt:lpstr>
      <vt:lpstr>plywood</vt:lpstr>
      <vt:lpstr>MDF</vt:lpstr>
      <vt:lpstr>blockboard</vt:lpstr>
      <vt:lpstr>chipboard</vt:lpstr>
      <vt:lpstr>veneer</vt:lpstr>
      <vt:lpstr>Marking out tools</vt:lpstr>
      <vt:lpstr>Steel rule</vt:lpstr>
      <vt:lpstr>Try Square</vt:lpstr>
      <vt:lpstr>Marking gauge</vt:lpstr>
      <vt:lpstr>Mortise gauge</vt:lpstr>
      <vt:lpstr>Cutting and shaping tools</vt:lpstr>
      <vt:lpstr>Bench hook/  sawing board</vt:lpstr>
      <vt:lpstr>Tenon saw</vt:lpstr>
      <vt:lpstr>coping saw</vt:lpstr>
      <vt:lpstr>panel saw</vt:lpstr>
      <vt:lpstr>planes</vt:lpstr>
      <vt:lpstr>Smoothing &amp;  jack plane</vt:lpstr>
      <vt:lpstr>Plough plane</vt:lpstr>
      <vt:lpstr>router plane</vt:lpstr>
      <vt:lpstr>rebate plane</vt:lpstr>
      <vt:lpstr>bullnose plane</vt:lpstr>
      <vt:lpstr>spokeshave plane</vt:lpstr>
      <vt:lpstr>chisels</vt:lpstr>
      <vt:lpstr>beech/wooden mallet</vt:lpstr>
      <vt:lpstr>Bevel-edged chisel</vt:lpstr>
      <vt:lpstr>firmer chisel</vt:lpstr>
      <vt:lpstr>mortise chisel</vt:lpstr>
      <vt:lpstr>Timber joints</vt:lpstr>
      <vt:lpstr>Wood joints</vt:lpstr>
      <vt:lpstr>Butt joint</vt:lpstr>
      <vt:lpstr>Dowelled joint</vt:lpstr>
      <vt:lpstr>Corner halving joint</vt:lpstr>
      <vt:lpstr>Corner bridle joint</vt:lpstr>
      <vt:lpstr>Through mortise and tenon joint</vt:lpstr>
      <vt:lpstr>Haunched mortise and tenon joint</vt:lpstr>
      <vt:lpstr>Dovetail joint</vt:lpstr>
      <vt:lpstr>Through housing joint</vt:lpstr>
      <vt:lpstr>Stopped housing joint</vt:lpstr>
      <vt:lpstr>Flat pack furniture </vt:lpstr>
      <vt:lpstr>Knock down fittings</vt:lpstr>
      <vt:lpstr>Plastic corner block</vt:lpstr>
      <vt:lpstr>wooden corner block</vt:lpstr>
      <vt:lpstr>Cam lock fittings</vt:lpstr>
      <vt:lpstr>Scan fittings</vt:lpstr>
      <vt:lpstr>Manufactured boards-examples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S3 Design &amp; Manufacture</dc:title>
  <dc:creator>Mr Porter</dc:creator>
  <cp:lastModifiedBy>025SPorter</cp:lastModifiedBy>
  <cp:revision>39</cp:revision>
  <dcterms:created xsi:type="dcterms:W3CDTF">2020-05-18T09:31:07Z</dcterms:created>
  <dcterms:modified xsi:type="dcterms:W3CDTF">2021-09-20T14:06:57Z</dcterms:modified>
</cp:coreProperties>
</file>